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7.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8.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9.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5.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4.xml" ContentType="application/vnd.openxmlformats-officedocument.presentationml.notesSlid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5.xml" ContentType="application/vnd.openxmlformats-officedocument.presentationml.notesSlid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6.xml" ContentType="application/vnd.openxmlformats-officedocument.presentationml.notesSlid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8.xml" ContentType="application/vnd.openxmlformats-officedocument.presentationml.notesSlid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9.xml" ContentType="application/vnd.openxmlformats-officedocument.presentationml.notesSlid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8.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9.xml" ContentType="application/vnd.openxmlformats-officedocument.drawingml.chart+xml"/>
  <Override PartName="/ppt/charts/style26.xml" ContentType="application/vnd.ms-office.chartstyle+xml"/>
  <Override PartName="/ppt/charts/colors26.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handoutMasterIdLst>
    <p:handoutMasterId r:id="rId47"/>
  </p:handoutMasterIdLst>
  <p:sldIdLst>
    <p:sldId id="291" r:id="rId5"/>
    <p:sldId id="300" r:id="rId6"/>
    <p:sldId id="257" r:id="rId7"/>
    <p:sldId id="3270" r:id="rId8"/>
    <p:sldId id="292" r:id="rId9"/>
    <p:sldId id="296" r:id="rId10"/>
    <p:sldId id="303" r:id="rId11"/>
    <p:sldId id="3250" r:id="rId12"/>
    <p:sldId id="349" r:id="rId13"/>
    <p:sldId id="309" r:id="rId14"/>
    <p:sldId id="313" r:id="rId15"/>
    <p:sldId id="312" r:id="rId16"/>
    <p:sldId id="314" r:id="rId17"/>
    <p:sldId id="315" r:id="rId18"/>
    <p:sldId id="3252" r:id="rId19"/>
    <p:sldId id="317" r:id="rId20"/>
    <p:sldId id="316" r:id="rId21"/>
    <p:sldId id="3251" r:id="rId22"/>
    <p:sldId id="3265" r:id="rId23"/>
    <p:sldId id="343" r:id="rId24"/>
    <p:sldId id="342" r:id="rId25"/>
    <p:sldId id="319" r:id="rId26"/>
    <p:sldId id="3266" r:id="rId27"/>
    <p:sldId id="3261" r:id="rId28"/>
    <p:sldId id="306" r:id="rId29"/>
    <p:sldId id="345" r:id="rId30"/>
    <p:sldId id="346" r:id="rId31"/>
    <p:sldId id="307" r:id="rId32"/>
    <p:sldId id="3260" r:id="rId33"/>
    <p:sldId id="3264" r:id="rId34"/>
    <p:sldId id="321" r:id="rId35"/>
    <p:sldId id="3262" r:id="rId36"/>
    <p:sldId id="3268" r:id="rId37"/>
    <p:sldId id="3269" r:id="rId38"/>
    <p:sldId id="3271" r:id="rId39"/>
    <p:sldId id="324" r:id="rId40"/>
    <p:sldId id="334" r:id="rId41"/>
    <p:sldId id="327" r:id="rId42"/>
    <p:sldId id="335" r:id="rId43"/>
    <p:sldId id="3272" r:id="rId44"/>
    <p:sldId id="339" r:id="rId45"/>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69" pos="7678" userDrawn="1">
          <p15:clr>
            <a:srgbClr val="A4A3A4"/>
          </p15:clr>
        </p15:guide>
        <p15:guide id="74" orient="horz" pos="43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286EF0"/>
    <a:srgbClr val="CACED3"/>
    <a:srgbClr val="FFFFFF"/>
    <a:srgbClr val="000000"/>
    <a:srgbClr val="D5E4E9"/>
    <a:srgbClr val="AA8A78"/>
    <a:srgbClr val="183D6F"/>
    <a:srgbClr val="707070"/>
    <a:srgbClr val="0271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6201" autoAdjust="0"/>
  </p:normalViewPr>
  <p:slideViewPr>
    <p:cSldViewPr snapToGrid="0" snapToObjects="1">
      <p:cViewPr varScale="1">
        <p:scale>
          <a:sx n="55" d="100"/>
          <a:sy n="55" d="100"/>
        </p:scale>
        <p:origin x="672" y="108"/>
      </p:cViewPr>
      <p:guideLst>
        <p:guide pos="7678"/>
        <p:guide orient="horz" pos="4320"/>
      </p:guideLst>
    </p:cSldViewPr>
  </p:slideViewPr>
  <p:notesTextViewPr>
    <p:cViewPr>
      <p:scale>
        <a:sx n="3" d="2"/>
        <a:sy n="3" d="2"/>
      </p:scale>
      <p:origin x="0" y="0"/>
    </p:cViewPr>
  </p:notesTextViewPr>
  <p:sorterViewPr>
    <p:cViewPr>
      <p:scale>
        <a:sx n="101" d="100"/>
        <a:sy n="101" d="100"/>
      </p:scale>
      <p:origin x="0" y="0"/>
    </p:cViewPr>
  </p:sorterViewPr>
  <p:notesViewPr>
    <p:cSldViewPr snapToGrid="0" snapToObjects="1" showGuides="1">
      <p:cViewPr varScale="1">
        <p:scale>
          <a:sx n="96" d="100"/>
          <a:sy n="96" d="100"/>
        </p:scale>
        <p:origin x="3360"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is Ozols" userId="fa77e0bfbebebc4e" providerId="LiveId" clId="{EE032993-F0A9-4ECB-A246-E7C5049843A8}"/>
    <pc:docChg chg="modSld">
      <pc:chgData name="Janis Ozols" userId="fa77e0bfbebebc4e" providerId="LiveId" clId="{EE032993-F0A9-4ECB-A246-E7C5049843A8}" dt="2024-03-05T14:22:34.359" v="0" actId="790"/>
      <pc:docMkLst>
        <pc:docMk/>
      </pc:docMkLst>
      <pc:sldChg chg="modSp mod">
        <pc:chgData name="Janis Ozols" userId="fa77e0bfbebebc4e" providerId="LiveId" clId="{EE032993-F0A9-4ECB-A246-E7C5049843A8}" dt="2024-03-05T14:22:34.359" v="0" actId="790"/>
        <pc:sldMkLst>
          <pc:docMk/>
          <pc:sldMk cId="1484859582" sldId="3262"/>
        </pc:sldMkLst>
        <pc:spChg chg="mod">
          <ac:chgData name="Janis Ozols" userId="fa77e0bfbebebc4e" providerId="LiveId" clId="{EE032993-F0A9-4ECB-A246-E7C5049843A8}" dt="2024-03-05T14:22:34.359" v="0" actId="790"/>
          <ac:spMkLst>
            <pc:docMk/>
            <pc:sldMk cId="1484859582" sldId="3262"/>
            <ac:spMk id="26" creationId="{57FDB958-0EB5-40D4-B246-0058BAB92E8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0.xml"/><Relationship Id="rId1" Type="http://schemas.microsoft.com/office/2011/relationships/chartStyle" Target="style20.xml"/></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1.xml"/><Relationship Id="rId1" Type="http://schemas.microsoft.com/office/2011/relationships/chartStyle" Target="style21.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2.xml"/><Relationship Id="rId1" Type="http://schemas.microsoft.com/office/2011/relationships/chartStyle" Target="style22.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3.xml"/><Relationship Id="rId1" Type="http://schemas.microsoft.com/office/2011/relationships/chartStyle" Target="style23.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4.xml"/><Relationship Id="rId1" Type="http://schemas.microsoft.com/office/2011/relationships/chartStyle" Target="style2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5.xml"/><Relationship Id="rId1" Type="http://schemas.microsoft.com/office/2011/relationships/chartStyle" Target="style25.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(Middel:4.7, Afwijking:0.5) (Antwoorden:56)</c:v>
                </c:pt>
              </c:strCache>
            </c:strRef>
          </c:tx>
          <c:spPr>
            <a:solidFill>
              <a:srgbClr val="BFBFBF"/>
            </a:solidFill>
            <a:ln>
              <a:noFill/>
            </a:ln>
            <a:effectLst/>
          </c:spPr>
          <c:invertIfNegative val="1"/>
          <c:dPt>
            <c:idx val="3"/>
            <c:invertIfNegative val="1"/>
            <c:bubble3D val="0"/>
            <c:spPr>
              <a:solidFill>
                <a:srgbClr val="BFBFBF"/>
              </a:solidFill>
              <a:ln>
                <a:noFill/>
              </a:ln>
              <a:effectLst/>
            </c:spPr>
            <c:extLst>
              <c:ext xmlns:c16="http://schemas.microsoft.com/office/drawing/2014/chart" uri="{C3380CC4-5D6E-409C-BE32-E72D297353CC}">
                <c16:uniqueId val="{00000002-8B87-47F1-AE3C-8AD520BCD729}"/>
              </c:ext>
            </c:extLst>
          </c:dPt>
          <c:dPt>
            <c:idx val="4"/>
            <c:invertIfNegative val="1"/>
            <c:bubble3D val="0"/>
            <c:spPr>
              <a:solidFill>
                <a:srgbClr val="286EF0"/>
              </a:solidFill>
              <a:ln>
                <a:noFill/>
              </a:ln>
              <a:effectLst/>
            </c:spPr>
            <c:extLst>
              <c:ext xmlns:c16="http://schemas.microsoft.com/office/drawing/2014/chart" uri="{C3380CC4-5D6E-409C-BE32-E72D297353CC}">
                <c16:uniqueId val="{00000003-2B61-4DC8-87D9-130F196F33CF}"/>
              </c:ext>
            </c:extLst>
          </c:dPt>
          <c:dLbls>
            <c:dLbl>
              <c:idx val="3"/>
              <c:tx>
                <c:rich>
                  <a:bodyPr/>
                  <a:lstStyle/>
                  <a:p>
                    <a:r>
                      <a:rPr lang="en-US" dirty="0"/>
                      <a:t>16%</a:t>
                    </a:r>
                  </a:p>
                </c:rich>
              </c:tx>
              <c:dLblPos val="out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B87-47F1-AE3C-8AD520BCD729}"/>
                </c:ext>
              </c:extLst>
            </c:dLbl>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Vāji</c:v>
                </c:pt>
                <c:pt idx="1">
                  <c:v>Vidēji</c:v>
                </c:pt>
                <c:pt idx="2">
                  <c:v>Apmierinoši</c:v>
                </c:pt>
                <c:pt idx="3">
                  <c:v>Labi</c:v>
                </c:pt>
                <c:pt idx="4">
                  <c:v>Teicami</c:v>
                </c:pt>
              </c:strCache>
            </c:strRef>
          </c:cat>
          <c:val>
            <c:numRef>
              <c:f>'T1'!$B$2:$B$6</c:f>
              <c:numCache>
                <c:formatCode>#.0%</c:formatCode>
                <c:ptCount val="5"/>
                <c:pt idx="0">
                  <c:v>0</c:v>
                </c:pt>
                <c:pt idx="1">
                  <c:v>0</c:v>
                </c:pt>
                <c:pt idx="2">
                  <c:v>1.6E-2</c:v>
                </c:pt>
                <c:pt idx="3">
                  <c:v>0.16899999999999998</c:v>
                </c:pt>
                <c:pt idx="4">
                  <c:v>0.81499999999999995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8B87-47F1-AE3C-8AD520BCD729}"/>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en-US"/>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78982308805023"/>
          <c:y val="0"/>
          <c:w val="0.86821017691194979"/>
          <c:h val="0.96036036036036032"/>
        </c:manualLayout>
      </c:layout>
      <c:barChart>
        <c:barDir val="bar"/>
        <c:grouping val="clustered"/>
        <c:varyColors val="0"/>
        <c:ser>
          <c:idx val="0"/>
          <c:order val="0"/>
          <c:tx>
            <c:strRef>
              <c:f>'T1'!$B$1</c:f>
              <c:strCache>
                <c:ptCount val="1"/>
                <c:pt idx="0">
                  <c:v>Alle antwoorden (Middel:4.43, Afwijking:0.7) (Antwoorden:56)</c:v>
                </c:pt>
              </c:strCache>
            </c:strRef>
          </c:tx>
          <c:spPr>
            <a:solidFill>
              <a:srgbClr val="BFBFBF"/>
            </a:solidFill>
            <a:ln>
              <a:noFill/>
            </a:ln>
            <a:effectLst/>
          </c:spPr>
          <c:invertIfNegative val="1"/>
          <c:dPt>
            <c:idx val="2"/>
            <c:invertIfNegative val="1"/>
            <c:bubble3D val="0"/>
            <c:spPr>
              <a:solidFill>
                <a:srgbClr val="BFBFBF"/>
              </a:solidFill>
              <a:ln>
                <a:noFill/>
              </a:ln>
              <a:effectLst/>
            </c:spPr>
            <c:extLst>
              <c:ext xmlns:c16="http://schemas.microsoft.com/office/drawing/2014/chart" uri="{C3380CC4-5D6E-409C-BE32-E72D297353CC}">
                <c16:uniqueId val="{00000005-2CFD-470E-9A82-43F96E2DF186}"/>
              </c:ext>
            </c:extLst>
          </c:dPt>
          <c:dPt>
            <c:idx val="3"/>
            <c:invertIfNegative val="1"/>
            <c:bubble3D val="0"/>
            <c:spPr>
              <a:solidFill>
                <a:srgbClr val="BFBFBF"/>
              </a:solidFill>
              <a:ln>
                <a:noFill/>
              </a:ln>
              <a:effectLst/>
            </c:spPr>
            <c:extLst>
              <c:ext xmlns:c16="http://schemas.microsoft.com/office/drawing/2014/chart" uri="{C3380CC4-5D6E-409C-BE32-E72D297353CC}">
                <c16:uniqueId val="{00000001-550B-4595-A2B0-4B9AC685A207}"/>
              </c:ext>
            </c:extLst>
          </c:dPt>
          <c:dPt>
            <c:idx val="4"/>
            <c:invertIfNegative val="1"/>
            <c:bubble3D val="0"/>
            <c:spPr>
              <a:solidFill>
                <a:srgbClr val="286EF0"/>
              </a:solidFill>
              <a:ln>
                <a:noFill/>
              </a:ln>
              <a:effectLst/>
            </c:spPr>
            <c:extLst>
              <c:ext xmlns:c16="http://schemas.microsoft.com/office/drawing/2014/chart" uri="{C3380CC4-5D6E-409C-BE32-E72D297353CC}">
                <c16:uniqueId val="{00000003-CF75-4702-B2E0-317508E4A5FB}"/>
              </c:ext>
            </c:extLst>
          </c:dPt>
          <c:dLbls>
            <c:numFmt formatCode="0.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Vāji</c:v>
                </c:pt>
                <c:pt idx="1">
                  <c:v>Vidēji</c:v>
                </c:pt>
                <c:pt idx="2">
                  <c:v>Apmierinoši</c:v>
                </c:pt>
                <c:pt idx="3">
                  <c:v>Labi</c:v>
                </c:pt>
                <c:pt idx="4">
                  <c:v>Teicami</c:v>
                </c:pt>
              </c:strCache>
            </c:strRef>
          </c:cat>
          <c:val>
            <c:numRef>
              <c:f>'T1'!$B$2:$B$6</c:f>
              <c:numCache>
                <c:formatCode>#%</c:formatCode>
                <c:ptCount val="5"/>
                <c:pt idx="0">
                  <c:v>0.02</c:v>
                </c:pt>
                <c:pt idx="1">
                  <c:v>0.03</c:v>
                </c:pt>
                <c:pt idx="2">
                  <c:v>0.05</c:v>
                </c:pt>
                <c:pt idx="3">
                  <c:v>0.24</c:v>
                </c:pt>
                <c:pt idx="4">
                  <c:v>0.66</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854-4622-9A99-7FEAD7C22DFB}"/>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en-US"/>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78982308805023"/>
          <c:y val="0"/>
          <c:w val="0.86821017691194979"/>
          <c:h val="0.96036036036036032"/>
        </c:manualLayout>
      </c:layout>
      <c:barChart>
        <c:barDir val="bar"/>
        <c:grouping val="clustered"/>
        <c:varyColors val="0"/>
        <c:ser>
          <c:idx val="0"/>
          <c:order val="0"/>
          <c:tx>
            <c:strRef>
              <c:f>'T1'!$B$1</c:f>
              <c:strCache>
                <c:ptCount val="1"/>
                <c:pt idx="0">
                  <c:v>Alle antwoorden (Middel:4.43, Afwijking:0.7) (Antwoorden:56)</c:v>
                </c:pt>
              </c:strCache>
            </c:strRef>
          </c:tx>
          <c:spPr>
            <a:solidFill>
              <a:srgbClr val="BFBFBF"/>
            </a:solidFill>
            <a:ln>
              <a:noFill/>
            </a:ln>
            <a:effectLst/>
          </c:spPr>
          <c:invertIfNegative val="1"/>
          <c:dPt>
            <c:idx val="2"/>
            <c:invertIfNegative val="1"/>
            <c:bubble3D val="0"/>
            <c:spPr>
              <a:solidFill>
                <a:srgbClr val="BFBFBF"/>
              </a:solidFill>
              <a:ln>
                <a:noFill/>
              </a:ln>
              <a:effectLst/>
            </c:spPr>
            <c:extLst>
              <c:ext xmlns:c16="http://schemas.microsoft.com/office/drawing/2014/chart" uri="{C3380CC4-5D6E-409C-BE32-E72D297353CC}">
                <c16:uniqueId val="{00000005-2CFD-470E-9A82-43F96E2DF186}"/>
              </c:ext>
            </c:extLst>
          </c:dPt>
          <c:dPt>
            <c:idx val="3"/>
            <c:invertIfNegative val="1"/>
            <c:bubble3D val="0"/>
            <c:spPr>
              <a:solidFill>
                <a:srgbClr val="BFBFBF"/>
              </a:solidFill>
              <a:ln>
                <a:noFill/>
              </a:ln>
              <a:effectLst/>
            </c:spPr>
            <c:extLst>
              <c:ext xmlns:c16="http://schemas.microsoft.com/office/drawing/2014/chart" uri="{C3380CC4-5D6E-409C-BE32-E72D297353CC}">
                <c16:uniqueId val="{00000001-550B-4595-A2B0-4B9AC685A207}"/>
              </c:ext>
            </c:extLst>
          </c:dPt>
          <c:dPt>
            <c:idx val="4"/>
            <c:invertIfNegative val="1"/>
            <c:bubble3D val="0"/>
            <c:spPr>
              <a:solidFill>
                <a:srgbClr val="286EF0"/>
              </a:solidFill>
              <a:ln>
                <a:noFill/>
              </a:ln>
              <a:effectLst/>
            </c:spPr>
            <c:extLst>
              <c:ext xmlns:c16="http://schemas.microsoft.com/office/drawing/2014/chart" uri="{C3380CC4-5D6E-409C-BE32-E72D297353CC}">
                <c16:uniqueId val="{00000003-CF75-4702-B2E0-317508E4A5FB}"/>
              </c:ext>
            </c:extLst>
          </c:dPt>
          <c:dLbls>
            <c:numFmt formatCode="0.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Vāji</c:v>
                </c:pt>
                <c:pt idx="1">
                  <c:v>Vidēji</c:v>
                </c:pt>
                <c:pt idx="2">
                  <c:v>Apmierinoši</c:v>
                </c:pt>
                <c:pt idx="3">
                  <c:v>Labi</c:v>
                </c:pt>
                <c:pt idx="4">
                  <c:v>Teicami</c:v>
                </c:pt>
              </c:strCache>
            </c:strRef>
          </c:cat>
          <c:val>
            <c:numRef>
              <c:f>'T1'!$B$2:$B$6</c:f>
              <c:numCache>
                <c:formatCode>#%</c:formatCode>
                <c:ptCount val="5"/>
                <c:pt idx="0">
                  <c:v>0</c:v>
                </c:pt>
                <c:pt idx="1">
                  <c:v>0</c:v>
                </c:pt>
                <c:pt idx="2">
                  <c:v>0</c:v>
                </c:pt>
                <c:pt idx="3">
                  <c:v>0.32</c:v>
                </c:pt>
                <c:pt idx="4">
                  <c:v>0.68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854-4622-9A99-7FEAD7C22DFB}"/>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en-US"/>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(Middel:2.68, Afwijking:0.87) (Antwoorden:56)</c:v>
                </c:pt>
              </c:strCache>
            </c:strRef>
          </c:tx>
          <c:spPr>
            <a:solidFill>
              <a:srgbClr val="BFBFBF"/>
            </a:solidFill>
            <a:ln>
              <a:noFill/>
            </a:ln>
            <a:effectLst/>
          </c:spPr>
          <c:invertIfNegative val="1"/>
          <c:dPt>
            <c:idx val="0"/>
            <c:invertIfNegative val="1"/>
            <c:bubble3D val="0"/>
            <c:spPr>
              <a:solidFill>
                <a:srgbClr val="BFBFBF"/>
              </a:solidFill>
              <a:ln>
                <a:noFill/>
              </a:ln>
              <a:effectLst/>
            </c:spPr>
            <c:extLst>
              <c:ext xmlns:c16="http://schemas.microsoft.com/office/drawing/2014/chart" uri="{C3380CC4-5D6E-409C-BE32-E72D297353CC}">
                <c16:uniqueId val="{00000003-2EDC-4122-A4D3-2728B199CB5D}"/>
              </c:ext>
            </c:extLst>
          </c:dPt>
          <c:dPt>
            <c:idx val="2"/>
            <c:invertIfNegative val="1"/>
            <c:bubble3D val="0"/>
            <c:spPr>
              <a:solidFill>
                <a:srgbClr val="286EF0"/>
              </a:solidFill>
              <a:ln>
                <a:noFill/>
              </a:ln>
              <a:effectLst/>
            </c:spPr>
            <c:extLst>
              <c:ext xmlns:c16="http://schemas.microsoft.com/office/drawing/2014/chart" uri="{C3380CC4-5D6E-409C-BE32-E72D297353CC}">
                <c16:uniqueId val="{00000001-0045-4F14-9242-0FADFB5D5D55}"/>
              </c:ext>
            </c:extLst>
          </c:dPt>
          <c:dPt>
            <c:idx val="3"/>
            <c:invertIfNegative val="1"/>
            <c:bubble3D val="0"/>
            <c:spPr>
              <a:solidFill>
                <a:srgbClr val="BFBFBF"/>
              </a:solidFill>
              <a:ln>
                <a:noFill/>
              </a:ln>
              <a:effectLst/>
            </c:spPr>
            <c:extLst>
              <c:ext xmlns:c16="http://schemas.microsoft.com/office/drawing/2014/chart" uri="{C3380CC4-5D6E-409C-BE32-E72D297353CC}">
                <c16:uniqueId val="{00000005-589B-4422-8EBE-2F114A56DBB4}"/>
              </c:ext>
            </c:extLst>
          </c:dPt>
          <c:dLbls>
            <c:numFmt formatCode="0.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'T1'!$A$2:$A$7</c:f>
              <c:strCache>
                <c:ptCount val="6"/>
                <c:pt idx="0">
                  <c:v>daudz labāki</c:v>
                </c:pt>
                <c:pt idx="1">
                  <c:v>nedaudz labāki</c:v>
                </c:pt>
                <c:pt idx="2">
                  <c:v>vienlīdz labi</c:v>
                </c:pt>
                <c:pt idx="3">
                  <c:v>nedaudz sliktāki</c:v>
                </c:pt>
                <c:pt idx="4">
                  <c:v>viennozīmīgi sliktāki</c:v>
                </c:pt>
                <c:pt idx="5">
                  <c:v>man nav pieredzes ar iekštelpu trenažieriem</c:v>
                </c:pt>
              </c:strCache>
            </c:strRef>
          </c:cat>
          <c:val>
            <c:numRef>
              <c:f>'T1'!$B$2:$B$7</c:f>
              <c:numCache>
                <c:formatCode>#%</c:formatCode>
                <c:ptCount val="6"/>
                <c:pt idx="0">
                  <c:v>0.21</c:v>
                </c:pt>
                <c:pt idx="1">
                  <c:v>0.09</c:v>
                </c:pt>
                <c:pt idx="2">
                  <c:v>0.54</c:v>
                </c:pt>
                <c:pt idx="3">
                  <c:v>0.11</c:v>
                </c:pt>
                <c:pt idx="4">
                  <c:v>0</c:v>
                </c:pt>
                <c:pt idx="5">
                  <c:v>0.05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2-0045-4F14-9242-0FADFB5D5D55}"/>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en-US"/>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728965602737674"/>
          <c:y val="1.634285298085274E-3"/>
          <c:w val="0.49113376853080742"/>
          <c:h val="0.96404572344212403"/>
        </c:manualLayout>
      </c:layout>
      <c:barChart>
        <c:barDir val="bar"/>
        <c:grouping val="clustered"/>
        <c:varyColors val="0"/>
        <c:ser>
          <c:idx val="0"/>
          <c:order val="0"/>
          <c:tx>
            <c:strRef>
              <c:f>'T1'!$B$1</c:f>
              <c:strCache>
                <c:ptCount val="1"/>
                <c:pt idx="0">
                  <c:v>Alle antwoorden (Middel:2.68, Afwijking:0.87) (Antwoorden:56)</c:v>
                </c:pt>
              </c:strCache>
            </c:strRef>
          </c:tx>
          <c:spPr>
            <a:solidFill>
              <a:srgbClr val="BFBFBF"/>
            </a:solidFill>
            <a:ln>
              <a:noFill/>
            </a:ln>
            <a:effectLst/>
          </c:spPr>
          <c:invertIfNegative val="1"/>
          <c:dPt>
            <c:idx val="0"/>
            <c:invertIfNegative val="1"/>
            <c:bubble3D val="0"/>
            <c:spPr>
              <a:solidFill>
                <a:srgbClr val="286EF0"/>
              </a:solidFill>
              <a:ln>
                <a:noFill/>
              </a:ln>
              <a:effectLst/>
            </c:spPr>
            <c:extLst>
              <c:ext xmlns:c16="http://schemas.microsoft.com/office/drawing/2014/chart" uri="{C3380CC4-5D6E-409C-BE32-E72D297353CC}">
                <c16:uniqueId val="{00000003-C062-294C-8849-9EE3075D763A}"/>
              </c:ext>
            </c:extLst>
          </c:dPt>
          <c:dPt>
            <c:idx val="1"/>
            <c:invertIfNegative val="1"/>
            <c:bubble3D val="0"/>
            <c:extLst>
              <c:ext xmlns:c16="http://schemas.microsoft.com/office/drawing/2014/chart" uri="{C3380CC4-5D6E-409C-BE32-E72D297353CC}">
                <c16:uniqueId val="{00000004-C062-294C-8849-9EE3075D763A}"/>
              </c:ext>
            </c:extLst>
          </c:dPt>
          <c:dPt>
            <c:idx val="2"/>
            <c:invertIfNegative val="1"/>
            <c:bubble3D val="0"/>
            <c:spPr>
              <a:solidFill>
                <a:srgbClr val="CACED3"/>
              </a:solidFill>
              <a:ln>
                <a:noFill/>
              </a:ln>
              <a:effectLst/>
            </c:spPr>
            <c:extLst>
              <c:ext xmlns:c16="http://schemas.microsoft.com/office/drawing/2014/chart" uri="{C3380CC4-5D6E-409C-BE32-E72D297353CC}">
                <c16:uniqueId val="{00000002-DFA2-4D02-A0BA-53BF28A6420C}"/>
              </c:ext>
            </c:extLst>
          </c:dPt>
          <c:dLbls>
            <c:numFmt formatCode="0.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'T1'!$A$2:$A$7</c:f>
              <c:strCache>
                <c:ptCount val="6"/>
                <c:pt idx="0">
                  <c:v>daudz labāki</c:v>
                </c:pt>
                <c:pt idx="1">
                  <c:v>nedaudz labāki</c:v>
                </c:pt>
                <c:pt idx="2">
                  <c:v>vienlīdz labi</c:v>
                </c:pt>
                <c:pt idx="3">
                  <c:v>nedaudz sliktāki</c:v>
                </c:pt>
                <c:pt idx="4">
                  <c:v>viennozīmīgi sliktāki</c:v>
                </c:pt>
                <c:pt idx="5">
                  <c:v>man nav pieredzes ar citiem āra trenažieriem</c:v>
                </c:pt>
              </c:strCache>
            </c:strRef>
          </c:cat>
          <c:val>
            <c:numRef>
              <c:f>'T1'!$B$2:$B$7</c:f>
              <c:numCache>
                <c:formatCode>#%</c:formatCode>
                <c:ptCount val="6"/>
                <c:pt idx="0">
                  <c:v>0.77</c:v>
                </c:pt>
                <c:pt idx="1">
                  <c:v>0.15</c:v>
                </c:pt>
                <c:pt idx="2">
                  <c:v>0.02</c:v>
                </c:pt>
                <c:pt idx="3">
                  <c:v>0</c:v>
                </c:pt>
                <c:pt idx="4">
                  <c:v>0</c:v>
                </c:pt>
                <c:pt idx="5">
                  <c:v>0.06</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DFA2-4D02-A0BA-53BF28A6420C}"/>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en-US"/>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28573142742738"/>
          <c:y val="0"/>
          <c:w val="0.85587561338447693"/>
          <c:h val="0.95862735821466838"/>
        </c:manualLayout>
      </c:layout>
      <c:barChart>
        <c:barDir val="bar"/>
        <c:grouping val="clustered"/>
        <c:varyColors val="0"/>
        <c:ser>
          <c:idx val="0"/>
          <c:order val="0"/>
          <c:tx>
            <c:strRef>
              <c:f>'T1'!$B$1</c:f>
              <c:strCache>
                <c:ptCount val="1"/>
                <c:pt idx="0">
                  <c:v>Kaikki vastaajat (KA:1.72, Hajonta:0.74) (Vastauksia:40)</c:v>
                </c:pt>
              </c:strCache>
            </c:strRef>
          </c:tx>
          <c:spPr>
            <a:solidFill>
              <a:srgbClr val="BFBFBF"/>
            </a:solidFill>
            <a:ln>
              <a:noFill/>
            </a:ln>
            <a:effectLst/>
          </c:spPr>
          <c:invertIfNegative val="1"/>
          <c:dPt>
            <c:idx val="0"/>
            <c:invertIfNegative val="1"/>
            <c:bubble3D val="0"/>
            <c:spPr>
              <a:solidFill>
                <a:schemeClr val="accent2"/>
              </a:solidFill>
              <a:ln>
                <a:noFill/>
              </a:ln>
              <a:effectLst/>
            </c:spPr>
            <c:extLst>
              <c:ext xmlns:c16="http://schemas.microsoft.com/office/drawing/2014/chart" uri="{C3380CC4-5D6E-409C-BE32-E72D297353CC}">
                <c16:uniqueId val="{00000001-3A53-40B1-A02C-B5CC27689AE5}"/>
              </c:ext>
            </c:extLst>
          </c:dPt>
          <c:dLbls>
            <c:numFmt formatCode="0.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'T1'!$A$2:$A$4</c:f>
              <c:strCache>
                <c:ptCount val="3"/>
                <c:pt idx="0">
                  <c:v>Jā</c:v>
                </c:pt>
                <c:pt idx="1">
                  <c:v>Nē</c:v>
                </c:pt>
                <c:pt idx="2">
                  <c:v>Neesmu drošs</c:v>
                </c:pt>
              </c:strCache>
            </c:strRef>
          </c:cat>
          <c:val>
            <c:numRef>
              <c:f>'T1'!$B$2:$B$4</c:f>
              <c:numCache>
                <c:formatCode>#%</c:formatCode>
                <c:ptCount val="3"/>
                <c:pt idx="0">
                  <c:v>0.81</c:v>
                </c:pt>
                <c:pt idx="1">
                  <c:v>0.08</c:v>
                </c:pt>
                <c:pt idx="2">
                  <c:v>0.11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DFA2-4D02-A0BA-53BF28A6420C}"/>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en-US"/>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1.1576575441815817E-2"/>
          <c:y val="2.1704426724255124E-2"/>
          <c:w val="0.98842342455818422"/>
          <c:h val="0.84407008494556413"/>
        </c:manualLayout>
      </c:layout>
      <c:barChart>
        <c:barDir val="col"/>
        <c:grouping val="clustered"/>
        <c:varyColors val="0"/>
        <c:ser>
          <c:idx val="0"/>
          <c:order val="0"/>
          <c:tx>
            <c:strRef>
              <c:f>'T1'!$B$1</c:f>
              <c:strCache>
                <c:ptCount val="1"/>
                <c:pt idx="0">
                  <c:v>Alle antwoorden (Middel:4.63, Afwijking:1.65) (Antwoorden:56)</c:v>
                </c:pt>
              </c:strCache>
            </c:strRef>
          </c:tx>
          <c:spPr>
            <a:solidFill>
              <a:srgbClr val="BFBFBF"/>
            </a:solidFill>
          </c:spPr>
          <c:invertIfNegative val="1"/>
          <c:dPt>
            <c:idx val="3"/>
            <c:invertIfNegative val="1"/>
            <c:bubble3D val="0"/>
            <c:spPr>
              <a:solidFill>
                <a:srgbClr val="CACED3"/>
              </a:solidFill>
            </c:spPr>
            <c:extLst>
              <c:ext xmlns:c16="http://schemas.microsoft.com/office/drawing/2014/chart" uri="{C3380CC4-5D6E-409C-BE32-E72D297353CC}">
                <c16:uniqueId val="{00000004-3D03-4994-A4C0-3FD1F3FE64BB}"/>
              </c:ext>
            </c:extLst>
          </c:dPt>
          <c:dPt>
            <c:idx val="4"/>
            <c:invertIfNegative val="1"/>
            <c:bubble3D val="0"/>
            <c:extLst>
              <c:ext xmlns:c16="http://schemas.microsoft.com/office/drawing/2014/chart" uri="{C3380CC4-5D6E-409C-BE32-E72D297353CC}">
                <c16:uniqueId val="{00000005-3D03-4994-A4C0-3FD1F3FE64BB}"/>
              </c:ext>
            </c:extLst>
          </c:dPt>
          <c:dPt>
            <c:idx val="5"/>
            <c:invertIfNegative val="1"/>
            <c:bubble3D val="0"/>
            <c:spPr>
              <a:solidFill>
                <a:schemeClr val="bg1">
                  <a:lumMod val="75000"/>
                </a:schemeClr>
              </a:solidFill>
            </c:spPr>
            <c:extLst>
              <c:ext xmlns:c16="http://schemas.microsoft.com/office/drawing/2014/chart" uri="{C3380CC4-5D6E-409C-BE32-E72D297353CC}">
                <c16:uniqueId val="{00000001-F6FB-4D02-9296-9C9E1F29A9A9}"/>
              </c:ext>
            </c:extLst>
          </c:dPt>
          <c:dPt>
            <c:idx val="10"/>
            <c:invertIfNegative val="1"/>
            <c:bubble3D val="0"/>
            <c:spPr>
              <a:solidFill>
                <a:srgbClr val="286EF0"/>
              </a:solidFill>
            </c:spPr>
            <c:extLst>
              <c:ext xmlns:c16="http://schemas.microsoft.com/office/drawing/2014/chart" uri="{C3380CC4-5D6E-409C-BE32-E72D297353CC}">
                <c16:uniqueId val="{00000007-00CD-476B-B20A-77D870C2003A}"/>
              </c:ext>
            </c:extLst>
          </c:dPt>
          <c:dLbls>
            <c:dLbl>
              <c:idx val="0"/>
              <c:layout>
                <c:manualLayout>
                  <c:x val="1.966292279799777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D03-4994-A4C0-3FD1F3FE64BB}"/>
                </c:ext>
              </c:extLst>
            </c:dLbl>
            <c:dLbl>
              <c:idx val="7"/>
              <c:layout>
                <c:manualLayout>
                  <c:x val="-1.966292279799778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D03-4994-A4C0-3FD1F3FE64BB}"/>
                </c:ext>
              </c:extLst>
            </c:dLbl>
            <c:numFmt formatCode="0.0%" sourceLinked="0"/>
            <c:spPr>
              <a:noFill/>
              <a:ln>
                <a:noFill/>
              </a:ln>
              <a:effectLst/>
            </c:spPr>
            <c:txPr>
              <a:bodyPr/>
              <a:lstStyle/>
              <a:p>
                <a:pPr algn="l">
                  <a:defRPr sz="2000" b="1" spc="100">
                    <a:solidFill>
                      <a:srgbClr val="000000"/>
                    </a:solidFill>
                    <a:latin typeface="+mn-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'T1'!$A$2:$A$12</c:f>
              <c:strCache>
                <c:ptCount val="11"/>
                <c:pt idx="0">
                  <c:v>0 Maz ticams</c:v>
                </c:pt>
                <c:pt idx="1">
                  <c:v>1</c:v>
                </c:pt>
                <c:pt idx="2">
                  <c:v>2</c:v>
                </c:pt>
                <c:pt idx="3">
                  <c:v>3</c:v>
                </c:pt>
                <c:pt idx="4">
                  <c:v>4</c:v>
                </c:pt>
                <c:pt idx="5">
                  <c:v>5</c:v>
                </c:pt>
                <c:pt idx="6">
                  <c:v>6</c:v>
                </c:pt>
                <c:pt idx="7">
                  <c:v>7</c:v>
                </c:pt>
                <c:pt idx="8">
                  <c:v>8</c:v>
                </c:pt>
                <c:pt idx="9">
                  <c:v>9</c:v>
                </c:pt>
                <c:pt idx="10">
                  <c:v>10 Noteikti</c:v>
                </c:pt>
              </c:strCache>
            </c:strRef>
          </c:cat>
          <c:val>
            <c:numRef>
              <c:f>'T1'!$B$2:$B$12</c:f>
              <c:numCache>
                <c:formatCode>0.0%</c:formatCode>
                <c:ptCount val="11"/>
                <c:pt idx="0">
                  <c:v>1.6E-2</c:v>
                </c:pt>
                <c:pt idx="1">
                  <c:v>0</c:v>
                </c:pt>
                <c:pt idx="2">
                  <c:v>0</c:v>
                </c:pt>
                <c:pt idx="3">
                  <c:v>0</c:v>
                </c:pt>
                <c:pt idx="4">
                  <c:v>0</c:v>
                </c:pt>
                <c:pt idx="5">
                  <c:v>0</c:v>
                </c:pt>
                <c:pt idx="6">
                  <c:v>1.4999999999999999E-2</c:v>
                </c:pt>
                <c:pt idx="7">
                  <c:v>0</c:v>
                </c:pt>
                <c:pt idx="8">
                  <c:v>7.6999999999999999E-2</c:v>
                </c:pt>
                <c:pt idx="9">
                  <c:v>9.1999999999999998E-2</c:v>
                </c:pt>
                <c:pt idx="10">
                  <c:v>0.8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F6FB-4D02-9296-9C9E1F29A9A9}"/>
            </c:ext>
          </c:extLst>
        </c:ser>
        <c:dLbls>
          <c:showLegendKey val="0"/>
          <c:showVal val="0"/>
          <c:showCatName val="0"/>
          <c:showSerName val="0"/>
          <c:showPercent val="0"/>
          <c:showBubbleSize val="0"/>
        </c:dLbls>
        <c:gapWidth val="58"/>
        <c:axId val="181565"/>
        <c:axId val="574281"/>
      </c:barChart>
      <c:catAx>
        <c:axId val="181565"/>
        <c:scaling>
          <c:orientation val="minMax"/>
        </c:scaling>
        <c:delete val="0"/>
        <c:axPos val="b"/>
        <c:numFmt formatCode="General" sourceLinked="0"/>
        <c:majorTickMark val="out"/>
        <c:minorTickMark val="none"/>
        <c:tickLblPos val="nextTo"/>
        <c:txPr>
          <a:bodyPr rot="0" vert="horz"/>
          <a:lstStyle/>
          <a:p>
            <a:pPr algn="l">
              <a:defRPr sz="2000" b="0" spc="100">
                <a:ln>
                  <a:noFill/>
                </a:ln>
                <a:solidFill>
                  <a:schemeClr val="tx1"/>
                </a:solidFill>
                <a:latin typeface="+mn-lt"/>
              </a:defRPr>
            </a:pPr>
            <a:endParaRPr lang="en-US"/>
          </a:p>
        </c:txPr>
        <c:crossAx val="574281"/>
        <c:crosses val="autoZero"/>
        <c:auto val="0"/>
        <c:lblAlgn val="ctr"/>
        <c:lblOffset val="100"/>
        <c:noMultiLvlLbl val="1"/>
      </c:catAx>
      <c:valAx>
        <c:axId val="574281"/>
        <c:scaling>
          <c:orientation val="minMax"/>
          <c:max val="1"/>
          <c:min val="0"/>
        </c:scaling>
        <c:delete val="1"/>
        <c:axPos val="l"/>
        <c:numFmt formatCode="0.0\ %" sourceLinked="0"/>
        <c:majorTickMark val="none"/>
        <c:minorTickMark val="none"/>
        <c:tickLblPos val="high"/>
        <c:crossAx val="181565"/>
        <c:crosses val="autoZero"/>
        <c:crossBetween val="midCat"/>
        <c:majorUnit val="0.2"/>
      </c:valAx>
    </c:plotArea>
    <c:plotVisOnly val="1"/>
    <c:dispBlanksAs val="gap"/>
    <c:showDLblsOverMax val="1"/>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(Middel:2.13, Afwijking:0.85) (Antwoorden:56)</c:v>
                </c:pt>
              </c:strCache>
            </c:strRef>
          </c:tx>
          <c:spPr>
            <a:solidFill>
              <a:srgbClr val="BFBFBF"/>
            </a:solidFill>
            <a:ln>
              <a:noFill/>
            </a:ln>
            <a:effectLst/>
          </c:spPr>
          <c:invertIfNegative val="1"/>
          <c:dPt>
            <c:idx val="0"/>
            <c:invertIfNegative val="1"/>
            <c:bubble3D val="0"/>
            <c:spPr>
              <a:solidFill>
                <a:srgbClr val="286EF0"/>
              </a:solidFill>
              <a:ln>
                <a:noFill/>
              </a:ln>
              <a:effectLst/>
            </c:spPr>
            <c:extLst>
              <c:ext xmlns:c16="http://schemas.microsoft.com/office/drawing/2014/chart" uri="{C3380CC4-5D6E-409C-BE32-E72D297353CC}">
                <c16:uniqueId val="{00000005-AE1B-42F7-880A-8A4FAA2530EF}"/>
              </c:ext>
            </c:extLst>
          </c:dPt>
          <c:dPt>
            <c:idx val="2"/>
            <c:invertIfNegative val="1"/>
            <c:bubble3D val="0"/>
            <c:spPr>
              <a:solidFill>
                <a:srgbClr val="BFBFBF"/>
              </a:solidFill>
              <a:ln>
                <a:noFill/>
              </a:ln>
              <a:effectLst/>
            </c:spPr>
            <c:extLst>
              <c:ext xmlns:c16="http://schemas.microsoft.com/office/drawing/2014/chart" uri="{C3380CC4-5D6E-409C-BE32-E72D297353CC}">
                <c16:uniqueId val="{00000003-C4C8-487A-8CBF-2BDD6C998501}"/>
              </c:ext>
            </c:extLst>
          </c:dPt>
          <c:dPt>
            <c:idx val="3"/>
            <c:invertIfNegative val="1"/>
            <c:bubble3D val="0"/>
            <c:spPr>
              <a:solidFill>
                <a:schemeClr val="accent2"/>
              </a:solidFill>
              <a:ln>
                <a:noFill/>
              </a:ln>
              <a:effectLst/>
            </c:spPr>
            <c:extLst>
              <c:ext xmlns:c16="http://schemas.microsoft.com/office/drawing/2014/chart" uri="{C3380CC4-5D6E-409C-BE32-E72D297353CC}">
                <c16:uniqueId val="{00000002-8B87-47F1-AE3C-8AD520BCD729}"/>
              </c:ext>
            </c:extLst>
          </c:dPt>
          <c:dLbls>
            <c:numFmt formatCode="0.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'T1'!$A$2:$A$4</c:f>
              <c:strCache>
                <c:ptCount val="3"/>
                <c:pt idx="0">
                  <c:v>1-2 reizes</c:v>
                </c:pt>
                <c:pt idx="1">
                  <c:v>3-5 reizes</c:v>
                </c:pt>
                <c:pt idx="2">
                  <c:v>vairāk kā 6 reizes</c:v>
                </c:pt>
              </c:strCache>
            </c:strRef>
          </c:cat>
          <c:val>
            <c:numRef>
              <c:f>'T1'!$B$2:$B$4</c:f>
              <c:numCache>
                <c:formatCode>#%</c:formatCode>
                <c:ptCount val="3"/>
                <c:pt idx="0">
                  <c:v>0.57999999999999996</c:v>
                </c:pt>
                <c:pt idx="1">
                  <c:v>0.22</c:v>
                </c:pt>
                <c:pt idx="2">
                  <c:v>0.2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8B87-47F1-AE3C-8AD520BCD729}"/>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en-US"/>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204876713200578"/>
          <c:y val="9.8057117885116431E-3"/>
          <c:w val="0.75111257767989847"/>
          <c:h val="0.96404572344212403"/>
        </c:manualLayout>
      </c:layout>
      <c:barChart>
        <c:barDir val="bar"/>
        <c:grouping val="clustered"/>
        <c:varyColors val="0"/>
        <c:ser>
          <c:idx val="0"/>
          <c:order val="0"/>
          <c:tx>
            <c:strRef>
              <c:f>'T1'!$B$1</c:f>
              <c:strCache>
                <c:ptCount val="1"/>
                <c:pt idx="0">
                  <c:v>Alle antwoorden (Middel:2.46, Afwijking:1.12) (Antwoorden:56)</c:v>
                </c:pt>
              </c:strCache>
            </c:strRef>
          </c:tx>
          <c:spPr>
            <a:solidFill>
              <a:srgbClr val="BFBFBF"/>
            </a:solidFill>
            <a:ln>
              <a:noFill/>
            </a:ln>
            <a:effectLst/>
          </c:spPr>
          <c:invertIfNegative val="1"/>
          <c:dPt>
            <c:idx val="0"/>
            <c:invertIfNegative val="1"/>
            <c:bubble3D val="0"/>
            <c:spPr>
              <a:solidFill>
                <a:srgbClr val="286EF0"/>
              </a:solidFill>
              <a:ln>
                <a:noFill/>
              </a:ln>
              <a:effectLst/>
            </c:spPr>
            <c:extLst>
              <c:ext xmlns:c16="http://schemas.microsoft.com/office/drawing/2014/chart" uri="{C3380CC4-5D6E-409C-BE32-E72D297353CC}">
                <c16:uniqueId val="{00000004-3548-4FF4-9AAE-41FF7A52DC76}"/>
              </c:ext>
            </c:extLst>
          </c:dPt>
          <c:dPt>
            <c:idx val="1"/>
            <c:invertIfNegative val="1"/>
            <c:bubble3D val="0"/>
            <c:spPr>
              <a:solidFill>
                <a:srgbClr val="BFBFBF"/>
              </a:solidFill>
              <a:ln>
                <a:noFill/>
              </a:ln>
              <a:effectLst/>
            </c:spPr>
            <c:extLst>
              <c:ext xmlns:c16="http://schemas.microsoft.com/office/drawing/2014/chart" uri="{C3380CC4-5D6E-409C-BE32-E72D297353CC}">
                <c16:uniqueId val="{00000007-3F01-4F6C-BAB1-2DB64AA2E340}"/>
              </c:ext>
            </c:extLst>
          </c:dPt>
          <c:dPt>
            <c:idx val="2"/>
            <c:invertIfNegative val="1"/>
            <c:bubble3D val="0"/>
            <c:spPr>
              <a:solidFill>
                <a:schemeClr val="bg1">
                  <a:lumMod val="75000"/>
                </a:schemeClr>
              </a:solidFill>
              <a:ln>
                <a:noFill/>
              </a:ln>
              <a:effectLst/>
            </c:spPr>
            <c:extLst>
              <c:ext xmlns:c16="http://schemas.microsoft.com/office/drawing/2014/chart" uri="{C3380CC4-5D6E-409C-BE32-E72D297353CC}">
                <c16:uniqueId val="{00000002-DFA2-4D02-A0BA-53BF28A6420C}"/>
              </c:ext>
            </c:extLst>
          </c:dPt>
          <c:dPt>
            <c:idx val="3"/>
            <c:invertIfNegative val="1"/>
            <c:bubble3D val="0"/>
            <c:spPr>
              <a:solidFill>
                <a:srgbClr val="BFBFBF"/>
              </a:solidFill>
              <a:ln>
                <a:noFill/>
              </a:ln>
              <a:effectLst/>
            </c:spPr>
            <c:extLst>
              <c:ext xmlns:c16="http://schemas.microsoft.com/office/drawing/2014/chart" uri="{C3380CC4-5D6E-409C-BE32-E72D297353CC}">
                <c16:uniqueId val="{00000009-43BC-48BA-B038-87096912C728}"/>
              </c:ext>
            </c:extLst>
          </c:dPt>
          <c:dPt>
            <c:idx val="4"/>
            <c:invertIfNegative val="1"/>
            <c:bubble3D val="0"/>
            <c:spPr>
              <a:solidFill>
                <a:schemeClr val="bg1">
                  <a:lumMod val="75000"/>
                </a:schemeClr>
              </a:solidFill>
              <a:ln>
                <a:noFill/>
              </a:ln>
              <a:effectLst/>
            </c:spPr>
            <c:extLst>
              <c:ext xmlns:c16="http://schemas.microsoft.com/office/drawing/2014/chart" uri="{C3380CC4-5D6E-409C-BE32-E72D297353CC}">
                <c16:uniqueId val="{00000003-3548-4FF4-9AAE-41FF7A52DC76}"/>
              </c:ext>
            </c:extLst>
          </c:dPt>
          <c:dLbls>
            <c:numFmt formatCode="0.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'T1'!$A$2:$A$5</c:f>
              <c:strCache>
                <c:ptCount val="4"/>
                <c:pt idx="0">
                  <c:v>mazāk kā 1 km attālumā</c:v>
                </c:pt>
                <c:pt idx="1">
                  <c:v>2-3 km attālumā</c:v>
                </c:pt>
                <c:pt idx="2">
                  <c:v>4-5 km attālumā</c:v>
                </c:pt>
                <c:pt idx="3">
                  <c:v>vairāk kā 5 km attālumā</c:v>
                </c:pt>
              </c:strCache>
            </c:strRef>
          </c:cat>
          <c:val>
            <c:numRef>
              <c:f>'T1'!$B$2:$B$5</c:f>
              <c:numCache>
                <c:formatCode>#%</c:formatCode>
                <c:ptCount val="4"/>
                <c:pt idx="0">
                  <c:v>0.56999999999999995</c:v>
                </c:pt>
                <c:pt idx="1">
                  <c:v>0.37</c:v>
                </c:pt>
                <c:pt idx="2">
                  <c:v>0.03</c:v>
                </c:pt>
                <c:pt idx="3">
                  <c:v>0.03</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DFA2-4D02-A0BA-53BF28A6420C}"/>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en-US"/>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solidFill>
      <a:srgbClr val="FFFFFF"/>
    </a:solidFill>
    <a:ln w="6350" cap="flat" cmpd="sng" algn="ctr">
      <a:noFill/>
      <a:prstDash val="solid"/>
      <a:miter lim="800000"/>
    </a:ln>
    <a:effectLst/>
  </c:spPr>
  <c:txPr>
    <a:bodyPr/>
    <a:lstStyle/>
    <a:p>
      <a:pPr>
        <a:defRPr>
          <a:latin typeface="+mn-lt"/>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(Middel:2.48, Afwijking:1.51) (Antwoorden:56)</c:v>
                </c:pt>
              </c:strCache>
            </c:strRef>
          </c:tx>
          <c:spPr>
            <a:solidFill>
              <a:srgbClr val="BFBFBF"/>
            </a:solidFill>
            <a:ln>
              <a:noFill/>
            </a:ln>
            <a:effectLst/>
          </c:spPr>
          <c:invertIfNegative val="1"/>
          <c:dPt>
            <c:idx val="0"/>
            <c:invertIfNegative val="1"/>
            <c:bubble3D val="0"/>
            <c:spPr>
              <a:solidFill>
                <a:srgbClr val="286EF0"/>
              </a:solidFill>
              <a:ln>
                <a:noFill/>
              </a:ln>
              <a:effectLst/>
            </c:spPr>
            <c:extLst>
              <c:ext xmlns:c16="http://schemas.microsoft.com/office/drawing/2014/chart" uri="{C3380CC4-5D6E-409C-BE32-E72D297353CC}">
                <c16:uniqueId val="{00000003-D811-4CE1-A755-F29A358AA4E1}"/>
              </c:ext>
            </c:extLst>
          </c:dPt>
          <c:dPt>
            <c:idx val="2"/>
            <c:invertIfNegative val="1"/>
            <c:bubble3D val="0"/>
            <c:spPr>
              <a:solidFill>
                <a:srgbClr val="BFBFBF"/>
              </a:solidFill>
              <a:ln>
                <a:noFill/>
              </a:ln>
              <a:effectLst/>
            </c:spPr>
            <c:extLst>
              <c:ext xmlns:c16="http://schemas.microsoft.com/office/drawing/2014/chart" uri="{C3380CC4-5D6E-409C-BE32-E72D297353CC}">
                <c16:uniqueId val="{00000005-FEFB-41E8-929F-E28C87186A45}"/>
              </c:ext>
            </c:extLst>
          </c:dPt>
          <c:dPt>
            <c:idx val="3"/>
            <c:invertIfNegative val="1"/>
            <c:bubble3D val="0"/>
            <c:spPr>
              <a:solidFill>
                <a:srgbClr val="BFBFBF"/>
              </a:solidFill>
              <a:ln>
                <a:noFill/>
              </a:ln>
              <a:effectLst/>
            </c:spPr>
            <c:extLst>
              <c:ext xmlns:c16="http://schemas.microsoft.com/office/drawing/2014/chart" uri="{C3380CC4-5D6E-409C-BE32-E72D297353CC}">
                <c16:uniqueId val="{00000002-8B87-47F1-AE3C-8AD520BCD729}"/>
              </c:ext>
            </c:extLst>
          </c:dPt>
          <c:dLbls>
            <c:numFmt formatCode="0.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ejot/skrienot</c:v>
                </c:pt>
                <c:pt idx="1">
                  <c:v>ar velosipēdu</c:v>
                </c:pt>
                <c:pt idx="2">
                  <c:v>ar sabiedrisko transportu</c:v>
                </c:pt>
                <c:pt idx="3">
                  <c:v>ar automašīnu</c:v>
                </c:pt>
                <c:pt idx="4">
                  <c:v>ar citu transporta veidu</c:v>
                </c:pt>
              </c:strCache>
            </c:strRef>
          </c:cat>
          <c:val>
            <c:numRef>
              <c:f>'T1'!$B$2:$B$6</c:f>
              <c:numCache>
                <c:formatCode>#%</c:formatCode>
                <c:ptCount val="5"/>
                <c:pt idx="0">
                  <c:v>0.77</c:v>
                </c:pt>
                <c:pt idx="1">
                  <c:v>0.03</c:v>
                </c:pt>
                <c:pt idx="2">
                  <c:v>0.14000000000000001</c:v>
                </c:pt>
                <c:pt idx="3">
                  <c:v>0.06</c:v>
                </c:pt>
                <c:pt idx="4">
                  <c:v>0</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8B87-47F1-AE3C-8AD520BCD729}"/>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en-US"/>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(Middel:2.71, Afwijking:1.39) (Antwoorden:56)</c:v>
                </c:pt>
              </c:strCache>
            </c:strRef>
          </c:tx>
          <c:spPr>
            <a:solidFill>
              <a:srgbClr val="BFBFBF"/>
            </a:solidFill>
            <a:ln>
              <a:noFill/>
            </a:ln>
            <a:effectLst/>
          </c:spPr>
          <c:invertIfNegative val="1"/>
          <c:dPt>
            <c:idx val="0"/>
            <c:invertIfNegative val="1"/>
            <c:bubble3D val="0"/>
            <c:spPr>
              <a:solidFill>
                <a:srgbClr val="BFBFBF"/>
              </a:solidFill>
              <a:ln>
                <a:noFill/>
              </a:ln>
              <a:effectLst/>
            </c:spPr>
            <c:extLst>
              <c:ext xmlns:c16="http://schemas.microsoft.com/office/drawing/2014/chart" uri="{C3380CC4-5D6E-409C-BE32-E72D297353CC}">
                <c16:uniqueId val="{00000003-6384-498E-9B33-96C6D975AF5A}"/>
              </c:ext>
            </c:extLst>
          </c:dPt>
          <c:dPt>
            <c:idx val="1"/>
            <c:invertIfNegative val="1"/>
            <c:bubble3D val="0"/>
            <c:spPr>
              <a:solidFill>
                <a:srgbClr val="286EF0"/>
              </a:solidFill>
              <a:ln>
                <a:noFill/>
              </a:ln>
              <a:effectLst/>
            </c:spPr>
            <c:extLst>
              <c:ext xmlns:c16="http://schemas.microsoft.com/office/drawing/2014/chart" uri="{C3380CC4-5D6E-409C-BE32-E72D297353CC}">
                <c16:uniqueId val="{00000007-DD4C-47C9-96BF-9C5D4DCCE6C8}"/>
              </c:ext>
            </c:extLst>
          </c:dPt>
          <c:dPt>
            <c:idx val="3"/>
            <c:invertIfNegative val="1"/>
            <c:bubble3D val="0"/>
            <c:spPr>
              <a:solidFill>
                <a:srgbClr val="CACED3"/>
              </a:solidFill>
              <a:ln>
                <a:noFill/>
              </a:ln>
              <a:effectLst/>
            </c:spPr>
            <c:extLst>
              <c:ext xmlns:c16="http://schemas.microsoft.com/office/drawing/2014/chart" uri="{C3380CC4-5D6E-409C-BE32-E72D297353CC}">
                <c16:uniqueId val="{00000002-8B87-47F1-AE3C-8AD520BCD729}"/>
              </c:ext>
            </c:extLst>
          </c:dPt>
          <c:dPt>
            <c:idx val="4"/>
            <c:invertIfNegative val="1"/>
            <c:bubble3D val="0"/>
            <c:spPr>
              <a:solidFill>
                <a:srgbClr val="CACED3"/>
              </a:solidFill>
              <a:ln>
                <a:noFill/>
              </a:ln>
              <a:effectLst/>
            </c:spPr>
            <c:extLst>
              <c:ext xmlns:c16="http://schemas.microsoft.com/office/drawing/2014/chart" uri="{C3380CC4-5D6E-409C-BE32-E72D297353CC}">
                <c16:uniqueId val="{00000005-D856-445E-BE73-96436F3DEE45}"/>
              </c:ext>
            </c:extLst>
          </c:dPt>
          <c:dLbls>
            <c:numFmt formatCode="0.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'T1'!$A$2:$A$4</c:f>
              <c:strCache>
                <c:ptCount val="3"/>
                <c:pt idx="0">
                  <c:v>līdz 30 min</c:v>
                </c:pt>
                <c:pt idx="1">
                  <c:v>30-60 min</c:v>
                </c:pt>
                <c:pt idx="2">
                  <c:v>vairāk par 60 min</c:v>
                </c:pt>
              </c:strCache>
            </c:strRef>
          </c:cat>
          <c:val>
            <c:numRef>
              <c:f>'T1'!$B$2:$B$4</c:f>
              <c:numCache>
                <c:formatCode>#%</c:formatCode>
                <c:ptCount val="3"/>
                <c:pt idx="0">
                  <c:v>0.41</c:v>
                </c:pt>
                <c:pt idx="1">
                  <c:v>0.48</c:v>
                </c:pt>
                <c:pt idx="2">
                  <c:v>0.11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8B87-47F1-AE3C-8AD520BCD729}"/>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en-US"/>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4560901410088037"/>
          <c:y val="1.201237558442099E-2"/>
          <c:w val="0.74313806833657603"/>
          <c:h val="0.96224681959181979"/>
        </c:manualLayout>
      </c:layout>
      <c:barChart>
        <c:barDir val="bar"/>
        <c:grouping val="clustered"/>
        <c:varyColors val="0"/>
        <c:ser>
          <c:idx val="0"/>
          <c:order val="0"/>
          <c:tx>
            <c:strRef>
              <c:f>'T1'!$B$1</c:f>
              <c:strCache>
                <c:ptCount val="1"/>
                <c:pt idx="0">
                  <c:v>Alle antwoorden</c:v>
                </c:pt>
              </c:strCache>
            </c:strRef>
          </c:tx>
          <c:spPr>
            <a:solidFill>
              <a:srgbClr val="BFBFBF"/>
            </a:solidFill>
          </c:spPr>
          <c:invertIfNegative val="1"/>
          <c:dPt>
            <c:idx val="2"/>
            <c:invertIfNegative val="1"/>
            <c:bubble3D val="0"/>
            <c:spPr>
              <a:solidFill>
                <a:srgbClr val="286EF0"/>
              </a:solidFill>
            </c:spPr>
            <c:extLst>
              <c:ext xmlns:c16="http://schemas.microsoft.com/office/drawing/2014/chart" uri="{C3380CC4-5D6E-409C-BE32-E72D297353CC}">
                <c16:uniqueId val="{0000000D-5587-4ED9-90D1-9E2E14BC8245}"/>
              </c:ext>
            </c:extLst>
          </c:dPt>
          <c:dPt>
            <c:idx val="3"/>
            <c:invertIfNegative val="1"/>
            <c:bubble3D val="0"/>
            <c:extLst>
              <c:ext xmlns:c16="http://schemas.microsoft.com/office/drawing/2014/chart" uri="{C3380CC4-5D6E-409C-BE32-E72D297353CC}">
                <c16:uniqueId val="{0000000F-5587-4ED9-90D1-9E2E14BC8245}"/>
              </c:ext>
            </c:extLst>
          </c:dPt>
          <c:dPt>
            <c:idx val="4"/>
            <c:invertIfNegative val="1"/>
            <c:bubble3D val="0"/>
            <c:extLst>
              <c:ext xmlns:c16="http://schemas.microsoft.com/office/drawing/2014/chart" uri="{C3380CC4-5D6E-409C-BE32-E72D297353CC}">
                <c16:uniqueId val="{0000000A-FC5B-4352-A846-707D69594474}"/>
              </c:ext>
            </c:extLst>
          </c:dPt>
          <c:dPt>
            <c:idx val="5"/>
            <c:invertIfNegative val="1"/>
            <c:bubble3D val="0"/>
            <c:spPr>
              <a:solidFill>
                <a:srgbClr val="286EF0"/>
              </a:solidFill>
            </c:spPr>
            <c:extLst>
              <c:ext xmlns:c16="http://schemas.microsoft.com/office/drawing/2014/chart" uri="{C3380CC4-5D6E-409C-BE32-E72D297353CC}">
                <c16:uniqueId val="{00000010-5587-4ED9-90D1-9E2E14BC8245}"/>
              </c:ext>
            </c:extLst>
          </c:dPt>
          <c:dPt>
            <c:idx val="7"/>
            <c:invertIfNegative val="1"/>
            <c:bubble3D val="0"/>
            <c:extLst>
              <c:ext xmlns:c16="http://schemas.microsoft.com/office/drawing/2014/chart" uri="{C3380CC4-5D6E-409C-BE32-E72D297353CC}">
                <c16:uniqueId val="{00000002-39BE-489E-9AA0-782838AF66DC}"/>
              </c:ext>
            </c:extLst>
          </c:dPt>
          <c:dPt>
            <c:idx val="8"/>
            <c:invertIfNegative val="1"/>
            <c:bubble3D val="0"/>
            <c:extLst>
              <c:ext xmlns:c16="http://schemas.microsoft.com/office/drawing/2014/chart" uri="{C3380CC4-5D6E-409C-BE32-E72D297353CC}">
                <c16:uniqueId val="{00000009-D3EF-4729-8503-A33741527534}"/>
              </c:ext>
            </c:extLst>
          </c:dPt>
          <c:dPt>
            <c:idx val="9"/>
            <c:invertIfNegative val="1"/>
            <c:bubble3D val="0"/>
            <c:spPr>
              <a:solidFill>
                <a:srgbClr val="286EF0"/>
              </a:solidFill>
            </c:spPr>
            <c:extLst>
              <c:ext xmlns:c16="http://schemas.microsoft.com/office/drawing/2014/chart" uri="{C3380CC4-5D6E-409C-BE32-E72D297353CC}">
                <c16:uniqueId val="{0000000E-5587-4ED9-90D1-9E2E14BC8245}"/>
              </c:ext>
            </c:extLst>
          </c:dPt>
          <c:dLbls>
            <c:spPr>
              <a:noFill/>
              <a:ln>
                <a:noFill/>
              </a:ln>
              <a:effectLst/>
            </c:spPr>
            <c:txPr>
              <a:bodyPr/>
              <a:lstStyle/>
              <a:p>
                <a:pPr algn="l">
                  <a:defRPr sz="2000" b="1" spc="100">
                    <a:solidFill>
                      <a:srgbClr val="000000"/>
                    </a:solidFill>
                    <a:latin typeface="Arial"/>
                  </a:defRPr>
                </a:pPr>
                <a:endParaRPr lang="en-US"/>
              </a:p>
            </c:txPr>
            <c:dLblPos val="inEnd"/>
            <c:showLegendKey val="0"/>
            <c:showVal val="1"/>
            <c:showCatName val="0"/>
            <c:showSerName val="0"/>
            <c:showPercent val="1"/>
            <c:showBubbleSize val="0"/>
            <c:showLeaderLines val="0"/>
            <c:extLst>
              <c:ext xmlns:c15="http://schemas.microsoft.com/office/drawing/2012/chart" uri="{CE6537A1-D6FC-4f65-9D91-7224C49458BB}">
                <c15:showLeaderLines val="0"/>
              </c:ext>
            </c:extLst>
          </c:dLbls>
          <c:cat>
            <c:strRef>
              <c:f>'T1'!$A$2:$A$11</c:f>
              <c:strCache>
                <c:ptCount val="9"/>
                <c:pt idx="0">
                  <c:v>Squat</c:v>
                </c:pt>
                <c:pt idx="1">
                  <c:v>Low row</c:v>
                </c:pt>
                <c:pt idx="2">
                  <c:v>Lat pulldown</c:v>
                </c:pt>
                <c:pt idx="3">
                  <c:v>Bench press</c:v>
                </c:pt>
                <c:pt idx="4">
                  <c:v>Incline Bench press</c:v>
                </c:pt>
                <c:pt idx="5">
                  <c:v>Front press</c:v>
                </c:pt>
                <c:pt idx="6">
                  <c:v>Biceps curl</c:v>
                </c:pt>
                <c:pt idx="7">
                  <c:v>Triceps Press</c:v>
                </c:pt>
                <c:pt idx="8">
                  <c:v>Core Rack</c:v>
                </c:pt>
              </c:strCache>
            </c:strRef>
          </c:cat>
          <c:val>
            <c:numRef>
              <c:f>'T1'!$B$2:$B$11</c:f>
              <c:numCache>
                <c:formatCode>General</c:formatCode>
                <c:ptCount val="10"/>
                <c:pt idx="0">
                  <c:v>4.5</c:v>
                </c:pt>
                <c:pt idx="1">
                  <c:v>4.7</c:v>
                </c:pt>
                <c:pt idx="2">
                  <c:v>4.8</c:v>
                </c:pt>
                <c:pt idx="3">
                  <c:v>4.7</c:v>
                </c:pt>
                <c:pt idx="4">
                  <c:v>4.7</c:v>
                </c:pt>
                <c:pt idx="5">
                  <c:v>4.8</c:v>
                </c:pt>
                <c:pt idx="6">
                  <c:v>4.3</c:v>
                </c:pt>
                <c:pt idx="7">
                  <c:v>4.5</c:v>
                </c:pt>
                <c:pt idx="8">
                  <c:v>4.7</c:v>
                </c:pt>
                <c:pt idx="9">
                  <c:v>0</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39BE-489E-9AA0-782838AF66DC}"/>
            </c:ext>
          </c:extLst>
        </c:ser>
        <c:dLbls>
          <c:dLblPos val="inEnd"/>
          <c:showLegendKey val="0"/>
          <c:showVal val="1"/>
          <c:showCatName val="0"/>
          <c:showSerName val="0"/>
          <c:showPercent val="0"/>
          <c:showBubbleSize val="0"/>
        </c:dLbls>
        <c:gapWidth val="58"/>
        <c:axId val="209825"/>
        <c:axId val="292526"/>
      </c:barChart>
      <c:catAx>
        <c:axId val="209825"/>
        <c:scaling>
          <c:orientation val="minMax"/>
        </c:scaling>
        <c:delete val="0"/>
        <c:axPos val="l"/>
        <c:numFmt formatCode="General" sourceLinked="0"/>
        <c:majorTickMark val="out"/>
        <c:minorTickMark val="none"/>
        <c:tickLblPos val="nextTo"/>
        <c:txPr>
          <a:bodyPr/>
          <a:lstStyle/>
          <a:p>
            <a:pPr algn="l">
              <a:defRPr sz="2000" b="0" spc="100">
                <a:latin typeface="Arial"/>
              </a:defRPr>
            </a:pPr>
            <a:endParaRPr lang="en-US"/>
          </a:p>
        </c:txPr>
        <c:crossAx val="292526"/>
        <c:crosses val="autoZero"/>
        <c:auto val="1"/>
        <c:lblAlgn val="ctr"/>
        <c:lblOffset val="100"/>
        <c:noMultiLvlLbl val="1"/>
      </c:catAx>
      <c:valAx>
        <c:axId val="292526"/>
        <c:scaling>
          <c:orientation val="minMax"/>
        </c:scaling>
        <c:delete val="1"/>
        <c:axPos val="b"/>
        <c:majorGridlines>
          <c:spPr>
            <a:ln>
              <a:solidFill>
                <a:srgbClr val="4F81BD">
                  <a:alpha val="20000"/>
                </a:srgbClr>
              </a:solidFill>
            </a:ln>
          </c:spPr>
        </c:majorGridlines>
        <c:numFmt formatCode="General" sourceLinked="1"/>
        <c:majorTickMark val="none"/>
        <c:minorTickMark val="none"/>
        <c:tickLblPos val="high"/>
        <c:crossAx val="209825"/>
        <c:crosses val="autoZero"/>
        <c:crossBetween val="between"/>
      </c:valAx>
    </c:plotArea>
    <c:plotVisOnly val="1"/>
    <c:dispBlanksAs val="gap"/>
    <c:showDLblsOverMax val="1"/>
  </c:chart>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(Middel:2.71, Afwijking:1.39) (Antwoorden:56)</c:v>
                </c:pt>
              </c:strCache>
            </c:strRef>
          </c:tx>
          <c:spPr>
            <a:solidFill>
              <a:srgbClr val="BFBFBF"/>
            </a:solidFill>
            <a:ln>
              <a:noFill/>
            </a:ln>
            <a:effectLst/>
          </c:spPr>
          <c:invertIfNegative val="1"/>
          <c:dPt>
            <c:idx val="0"/>
            <c:invertIfNegative val="1"/>
            <c:bubble3D val="0"/>
            <c:spPr>
              <a:solidFill>
                <a:srgbClr val="BFBFBF"/>
              </a:solidFill>
              <a:ln>
                <a:noFill/>
              </a:ln>
              <a:effectLst/>
            </c:spPr>
            <c:extLst>
              <c:ext xmlns:c16="http://schemas.microsoft.com/office/drawing/2014/chart" uri="{C3380CC4-5D6E-409C-BE32-E72D297353CC}">
                <c16:uniqueId val="{00000003-6384-498E-9B33-96C6D975AF5A}"/>
              </c:ext>
            </c:extLst>
          </c:dPt>
          <c:dPt>
            <c:idx val="1"/>
            <c:invertIfNegative val="1"/>
            <c:bubble3D val="0"/>
            <c:spPr>
              <a:solidFill>
                <a:srgbClr val="BFBFBF"/>
              </a:solidFill>
              <a:ln>
                <a:noFill/>
              </a:ln>
              <a:effectLst/>
            </c:spPr>
            <c:extLst>
              <c:ext xmlns:c16="http://schemas.microsoft.com/office/drawing/2014/chart" uri="{C3380CC4-5D6E-409C-BE32-E72D297353CC}">
                <c16:uniqueId val="{00000007-DD4C-47C9-96BF-9C5D4DCCE6C8}"/>
              </c:ext>
            </c:extLst>
          </c:dPt>
          <c:dPt>
            <c:idx val="3"/>
            <c:invertIfNegative val="1"/>
            <c:bubble3D val="0"/>
            <c:spPr>
              <a:solidFill>
                <a:srgbClr val="286EF0"/>
              </a:solidFill>
              <a:ln>
                <a:noFill/>
              </a:ln>
              <a:effectLst/>
            </c:spPr>
            <c:extLst>
              <c:ext xmlns:c16="http://schemas.microsoft.com/office/drawing/2014/chart" uri="{C3380CC4-5D6E-409C-BE32-E72D297353CC}">
                <c16:uniqueId val="{00000002-8B87-47F1-AE3C-8AD520BCD729}"/>
              </c:ext>
            </c:extLst>
          </c:dPt>
          <c:dPt>
            <c:idx val="4"/>
            <c:invertIfNegative val="1"/>
            <c:bubble3D val="0"/>
            <c:spPr>
              <a:solidFill>
                <a:srgbClr val="CACED3"/>
              </a:solidFill>
              <a:ln>
                <a:noFill/>
              </a:ln>
              <a:effectLst/>
            </c:spPr>
            <c:extLst>
              <c:ext xmlns:c16="http://schemas.microsoft.com/office/drawing/2014/chart" uri="{C3380CC4-5D6E-409C-BE32-E72D297353CC}">
                <c16:uniqueId val="{00000005-D856-445E-BE73-96436F3DEE45}"/>
              </c:ext>
            </c:extLst>
          </c:dPt>
          <c:dLbls>
            <c:numFmt formatCode="0.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No draugiem</c:v>
                </c:pt>
                <c:pt idx="1">
                  <c:v>Sociālajos tīklos</c:v>
                </c:pt>
                <c:pt idx="2">
                  <c:v>Pašvaldības interneta vietnē</c:v>
                </c:pt>
                <c:pt idx="3">
                  <c:v>Ievēroju, ejot garām</c:v>
                </c:pt>
                <c:pt idx="4">
                  <c:v>No cita avota</c:v>
                </c:pt>
              </c:strCache>
            </c:strRef>
          </c:cat>
          <c:val>
            <c:numRef>
              <c:f>'T1'!$B$2:$B$6</c:f>
              <c:numCache>
                <c:formatCode>#%</c:formatCode>
                <c:ptCount val="5"/>
                <c:pt idx="0">
                  <c:v>0.14000000000000001</c:v>
                </c:pt>
                <c:pt idx="1">
                  <c:v>0.28999999999999998</c:v>
                </c:pt>
                <c:pt idx="2">
                  <c:v>0</c:v>
                </c:pt>
                <c:pt idx="3">
                  <c:v>0.55000000000000004</c:v>
                </c:pt>
                <c:pt idx="4">
                  <c:v>0.02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8B87-47F1-AE3C-8AD520BCD729}"/>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en-US"/>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37826763918519035"/>
          <c:y val="7.0953851473858229E-2"/>
          <c:w val="0.61647291360373935"/>
          <c:h val="0.86991641854704427"/>
        </c:manualLayout>
      </c:layout>
      <c:barChart>
        <c:barDir val="bar"/>
        <c:grouping val="clustered"/>
        <c:varyColors val="0"/>
        <c:ser>
          <c:idx val="0"/>
          <c:order val="0"/>
          <c:tx>
            <c:strRef>
              <c:f>'T1'!$B$1</c:f>
              <c:strCache>
                <c:ptCount val="1"/>
                <c:pt idx="0">
                  <c:v>Alle antwoorden (Middel:1.87, Afwijking:0.33) (Antwoorden:56)</c:v>
                </c:pt>
              </c:strCache>
            </c:strRef>
          </c:tx>
          <c:spPr>
            <a:solidFill>
              <a:srgbClr val="CACED3"/>
            </a:solidFill>
            <a:ln>
              <a:noFill/>
            </a:ln>
            <a:effectLst/>
          </c:spPr>
          <c:invertIfNegative val="1"/>
          <c:dPt>
            <c:idx val="0"/>
            <c:invertIfNegative val="1"/>
            <c:bubble3D val="0"/>
            <c:spPr>
              <a:solidFill>
                <a:srgbClr val="BFBFBF"/>
              </a:solidFill>
              <a:ln>
                <a:noFill/>
              </a:ln>
              <a:effectLst/>
            </c:spPr>
            <c:extLst>
              <c:ext xmlns:c16="http://schemas.microsoft.com/office/drawing/2014/chart" uri="{C3380CC4-5D6E-409C-BE32-E72D297353CC}">
                <c16:uniqueId val="{00000000-5321-4763-8587-CB8B9A89E5F0}"/>
              </c:ext>
            </c:extLst>
          </c:dPt>
          <c:dPt>
            <c:idx val="1"/>
            <c:invertIfNegative val="1"/>
            <c:bubble3D val="0"/>
            <c:spPr>
              <a:solidFill>
                <a:srgbClr val="BFBFBF"/>
              </a:solidFill>
              <a:ln>
                <a:noFill/>
              </a:ln>
              <a:effectLst/>
            </c:spPr>
            <c:extLst>
              <c:ext xmlns:c16="http://schemas.microsoft.com/office/drawing/2014/chart" uri="{C3380CC4-5D6E-409C-BE32-E72D297353CC}">
                <c16:uniqueId val="{00000001-7F72-4333-90F2-58776A94D499}"/>
              </c:ext>
            </c:extLst>
          </c:dPt>
          <c:dPt>
            <c:idx val="2"/>
            <c:invertIfNegative val="1"/>
            <c:bubble3D val="0"/>
            <c:spPr>
              <a:solidFill>
                <a:srgbClr val="BFBFBF"/>
              </a:solidFill>
              <a:ln>
                <a:noFill/>
              </a:ln>
              <a:effectLst/>
            </c:spPr>
            <c:extLst>
              <c:ext xmlns:c16="http://schemas.microsoft.com/office/drawing/2014/chart" uri="{C3380CC4-5D6E-409C-BE32-E72D297353CC}">
                <c16:uniqueId val="{00000006-F308-4C45-BF96-850817202B17}"/>
              </c:ext>
            </c:extLst>
          </c:dPt>
          <c:dPt>
            <c:idx val="3"/>
            <c:invertIfNegative val="1"/>
            <c:bubble3D val="0"/>
            <c:spPr>
              <a:solidFill>
                <a:srgbClr val="286EF0"/>
              </a:solidFill>
              <a:ln>
                <a:noFill/>
              </a:ln>
              <a:effectLst/>
            </c:spPr>
            <c:extLst>
              <c:ext xmlns:c16="http://schemas.microsoft.com/office/drawing/2014/chart" uri="{C3380CC4-5D6E-409C-BE32-E72D297353CC}">
                <c16:uniqueId val="{00000003-5847-4B91-9FAA-FA52AE4DAC0C}"/>
              </c:ext>
            </c:extLst>
          </c:dPt>
          <c:dPt>
            <c:idx val="4"/>
            <c:invertIfNegative val="1"/>
            <c:bubble3D val="0"/>
            <c:spPr>
              <a:solidFill>
                <a:srgbClr val="BFBFBF"/>
              </a:solidFill>
              <a:ln>
                <a:noFill/>
              </a:ln>
              <a:effectLst/>
            </c:spPr>
            <c:extLst>
              <c:ext xmlns:c16="http://schemas.microsoft.com/office/drawing/2014/chart" uri="{C3380CC4-5D6E-409C-BE32-E72D297353CC}">
                <c16:uniqueId val="{00000008-4B30-3F47-B558-F9251AC8741F}"/>
              </c:ext>
            </c:extLst>
          </c:dPt>
          <c:dPt>
            <c:idx val="5"/>
            <c:invertIfNegative val="1"/>
            <c:bubble3D val="0"/>
            <c:spPr>
              <a:solidFill>
                <a:srgbClr val="BFBFBF"/>
              </a:solidFill>
              <a:ln>
                <a:noFill/>
              </a:ln>
              <a:effectLst/>
            </c:spPr>
            <c:extLst>
              <c:ext xmlns:c16="http://schemas.microsoft.com/office/drawing/2014/chart" uri="{C3380CC4-5D6E-409C-BE32-E72D297353CC}">
                <c16:uniqueId val="{00000009-4B30-3F47-B558-F9251AC8741F}"/>
              </c:ext>
            </c:extLst>
          </c:dPt>
          <c:dPt>
            <c:idx val="6"/>
            <c:invertIfNegative val="1"/>
            <c:bubble3D val="0"/>
            <c:spPr>
              <a:solidFill>
                <a:srgbClr val="BFBFBF"/>
              </a:solidFill>
              <a:ln>
                <a:noFill/>
              </a:ln>
              <a:effectLst/>
            </c:spPr>
            <c:extLst>
              <c:ext xmlns:c16="http://schemas.microsoft.com/office/drawing/2014/chart" uri="{C3380CC4-5D6E-409C-BE32-E72D297353CC}">
                <c16:uniqueId val="{0000000A-4B30-3F47-B558-F9251AC8741F}"/>
              </c:ext>
            </c:extLst>
          </c:dPt>
          <c:dLbls>
            <c:numFmt formatCode="0.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'T1'!$A$2:$A$8</c:f>
              <c:strCache>
                <c:ptCount val="7"/>
                <c:pt idx="0">
                  <c:v>man ērta atrašanās vieta</c:v>
                </c:pt>
                <c:pt idx="1">
                  <c:v>tas ir pieejams bez maksas</c:v>
                </c:pt>
                <c:pt idx="2">
                  <c:v>aprīkojums ir viegli lietojams un regulējams</c:v>
                </c:pt>
                <c:pt idx="3">
                  <c:v>iespēja trenēties svaigā gaisā</c:v>
                </c:pt>
                <c:pt idx="4">
                  <c:v>treniņš uz šīm iekārtām ir efektīvs</c:v>
                </c:pt>
                <c:pt idx="5">
                  <c:v>varu apvienot ar citiem sporta veidiem</c:v>
                </c:pt>
                <c:pt idx="6">
                  <c:v>Cits iemesls? Lūdzu, precizē</c:v>
                </c:pt>
              </c:strCache>
            </c:strRef>
          </c:cat>
          <c:val>
            <c:numRef>
              <c:f>'T1'!$B$2:$B$8</c:f>
              <c:numCache>
                <c:formatCode>#%</c:formatCode>
                <c:ptCount val="7"/>
                <c:pt idx="0">
                  <c:v>0.85</c:v>
                </c:pt>
                <c:pt idx="1">
                  <c:v>0.82</c:v>
                </c:pt>
                <c:pt idx="2">
                  <c:v>0.77</c:v>
                </c:pt>
                <c:pt idx="3">
                  <c:v>0.88</c:v>
                </c:pt>
                <c:pt idx="4">
                  <c:v>0.52</c:v>
                </c:pt>
                <c:pt idx="5">
                  <c:v>0.45</c:v>
                </c:pt>
                <c:pt idx="6">
                  <c:v>0.05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DFA2-4D02-A0BA-53BF28A6420C}"/>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en-US"/>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36394739511307744"/>
          <c:y val="0"/>
          <c:w val="0.6192139496988267"/>
          <c:h val="0.84814869707515828"/>
        </c:manualLayout>
      </c:layout>
      <c:barChart>
        <c:barDir val="bar"/>
        <c:grouping val="clustered"/>
        <c:varyColors val="0"/>
        <c:ser>
          <c:idx val="0"/>
          <c:order val="0"/>
          <c:tx>
            <c:strRef>
              <c:f>'T1'!$B$1</c:f>
              <c:strCache>
                <c:ptCount val="1"/>
                <c:pt idx="0">
                  <c:v>Alle antwoorden (Middel:1.87, Afwijking:0.33) (Antwoorden:56)</c:v>
                </c:pt>
              </c:strCache>
            </c:strRef>
          </c:tx>
          <c:spPr>
            <a:solidFill>
              <a:srgbClr val="BFBFBF"/>
            </a:solidFill>
            <a:ln>
              <a:noFill/>
            </a:ln>
            <a:effectLst/>
          </c:spPr>
          <c:invertIfNegative val="1"/>
          <c:dPt>
            <c:idx val="0"/>
            <c:invertIfNegative val="1"/>
            <c:bubble3D val="0"/>
            <c:spPr>
              <a:solidFill>
                <a:schemeClr val="accent2"/>
              </a:solidFill>
              <a:ln>
                <a:noFill/>
              </a:ln>
              <a:effectLst/>
            </c:spPr>
            <c:extLst>
              <c:ext xmlns:c16="http://schemas.microsoft.com/office/drawing/2014/chart" uri="{C3380CC4-5D6E-409C-BE32-E72D297353CC}">
                <c16:uniqueId val="{00000003-63D0-4A07-A9C0-92D2A83A45B5}"/>
              </c:ext>
            </c:extLst>
          </c:dPt>
          <c:dPt>
            <c:idx val="1"/>
            <c:invertIfNegative val="1"/>
            <c:bubble3D val="0"/>
            <c:spPr>
              <a:solidFill>
                <a:srgbClr val="CACED3"/>
              </a:solidFill>
              <a:ln>
                <a:noFill/>
              </a:ln>
              <a:effectLst/>
            </c:spPr>
            <c:extLst>
              <c:ext xmlns:c16="http://schemas.microsoft.com/office/drawing/2014/chart" uri="{C3380CC4-5D6E-409C-BE32-E72D297353CC}">
                <c16:uniqueId val="{00000001-7F72-4333-90F2-58776A94D499}"/>
              </c:ext>
            </c:extLst>
          </c:dPt>
          <c:dLbls>
            <c:numFmt formatCode="0.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'T1'!$A$2:$A$5</c:f>
              <c:strCache>
                <c:ptCount val="4"/>
                <c:pt idx="0">
                  <c:v>Jā, šajā lokācijā</c:v>
                </c:pt>
                <c:pt idx="1">
                  <c:v>Jā, bet papildus šai lokācijai/šīs lokācijas vietā, šādu laukumu vajadzētu (kur?)…</c:v>
                </c:pt>
                <c:pt idx="2">
                  <c:v>Noteikti nepiekrītu. Lūdzu, precizē, kādēļ nē.</c:v>
                </c:pt>
                <c:pt idx="3">
                  <c:v>Neesmu drošs</c:v>
                </c:pt>
              </c:strCache>
            </c:strRef>
          </c:cat>
          <c:val>
            <c:numRef>
              <c:f>'T1'!$B$2:$B$5</c:f>
              <c:numCache>
                <c:formatCode>#%</c:formatCode>
                <c:ptCount val="4"/>
                <c:pt idx="0">
                  <c:v>0.8</c:v>
                </c:pt>
                <c:pt idx="1">
                  <c:v>0.2</c:v>
                </c:pt>
                <c:pt idx="2">
                  <c:v>0</c:v>
                </c:pt>
                <c:pt idx="3">
                  <c:v>0</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DFA2-4D02-A0BA-53BF28A6420C}"/>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en-US"/>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6.4527671220584601E-2"/>
          <c:y val="2.1704426724255124E-2"/>
          <c:w val="0.87605281310989969"/>
          <c:h val="0.84407008494556413"/>
        </c:manualLayout>
      </c:layout>
      <c:barChart>
        <c:barDir val="col"/>
        <c:grouping val="clustered"/>
        <c:varyColors val="0"/>
        <c:ser>
          <c:idx val="0"/>
          <c:order val="0"/>
          <c:tx>
            <c:strRef>
              <c:f>'T1'!$B$1</c:f>
              <c:strCache>
                <c:ptCount val="1"/>
                <c:pt idx="0">
                  <c:v>Alle antwoorden (Middel:4.63, Afwijking:1.65) (Antwoorden:56)</c:v>
                </c:pt>
              </c:strCache>
            </c:strRef>
          </c:tx>
          <c:spPr>
            <a:solidFill>
              <a:srgbClr val="BFBFBF"/>
            </a:solidFill>
          </c:spPr>
          <c:invertIfNegative val="1"/>
          <c:dPt>
            <c:idx val="0"/>
            <c:invertIfNegative val="1"/>
            <c:bubble3D val="0"/>
            <c:extLst>
              <c:ext xmlns:c16="http://schemas.microsoft.com/office/drawing/2014/chart" uri="{C3380CC4-5D6E-409C-BE32-E72D297353CC}">
                <c16:uniqueId val="{00000007-3D03-4994-A4C0-3FD1F3FE64BB}"/>
              </c:ext>
            </c:extLst>
          </c:dPt>
          <c:dPt>
            <c:idx val="1"/>
            <c:invertIfNegative val="1"/>
            <c:bubble3D val="0"/>
            <c:extLst>
              <c:ext xmlns:c16="http://schemas.microsoft.com/office/drawing/2014/chart" uri="{C3380CC4-5D6E-409C-BE32-E72D297353CC}">
                <c16:uniqueId val="{00000007-F26F-4D3E-AA90-2BE5BCDB4A65}"/>
              </c:ext>
            </c:extLst>
          </c:dPt>
          <c:dPt>
            <c:idx val="2"/>
            <c:invertIfNegative val="1"/>
            <c:bubble3D val="0"/>
            <c:extLst>
              <c:ext xmlns:c16="http://schemas.microsoft.com/office/drawing/2014/chart" uri="{C3380CC4-5D6E-409C-BE32-E72D297353CC}">
                <c16:uniqueId val="{0000000A-8AA0-495A-99D2-44CEE6122628}"/>
              </c:ext>
            </c:extLst>
          </c:dPt>
          <c:dPt>
            <c:idx val="3"/>
            <c:invertIfNegative val="1"/>
            <c:bubble3D val="0"/>
            <c:spPr>
              <a:solidFill>
                <a:srgbClr val="286EF0"/>
              </a:solidFill>
            </c:spPr>
            <c:extLst>
              <c:ext xmlns:c16="http://schemas.microsoft.com/office/drawing/2014/chart" uri="{C3380CC4-5D6E-409C-BE32-E72D297353CC}">
                <c16:uniqueId val="{00000004-3D03-4994-A4C0-3FD1F3FE64BB}"/>
              </c:ext>
            </c:extLst>
          </c:dPt>
          <c:dPt>
            <c:idx val="4"/>
            <c:invertIfNegative val="1"/>
            <c:bubble3D val="0"/>
            <c:extLst>
              <c:ext xmlns:c16="http://schemas.microsoft.com/office/drawing/2014/chart" uri="{C3380CC4-5D6E-409C-BE32-E72D297353CC}">
                <c16:uniqueId val="{00000005-3D03-4994-A4C0-3FD1F3FE64BB}"/>
              </c:ext>
            </c:extLst>
          </c:dPt>
          <c:dPt>
            <c:idx val="5"/>
            <c:invertIfNegative val="1"/>
            <c:bubble3D val="0"/>
            <c:spPr>
              <a:solidFill>
                <a:schemeClr val="bg1">
                  <a:lumMod val="75000"/>
                </a:schemeClr>
              </a:solidFill>
            </c:spPr>
            <c:extLst>
              <c:ext xmlns:c16="http://schemas.microsoft.com/office/drawing/2014/chart" uri="{C3380CC4-5D6E-409C-BE32-E72D297353CC}">
                <c16:uniqueId val="{00000001-F6FB-4D02-9296-9C9E1F29A9A9}"/>
              </c:ext>
            </c:extLst>
          </c:dPt>
          <c:dLbls>
            <c:dLbl>
              <c:idx val="0"/>
              <c:layout>
                <c:manualLayout>
                  <c:x val="1.966292279799777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D03-4994-A4C0-3FD1F3FE64BB}"/>
                </c:ext>
              </c:extLst>
            </c:dLbl>
            <c:dLbl>
              <c:idx val="7"/>
              <c:layout>
                <c:manualLayout>
                  <c:x val="-1.966292279799778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D03-4994-A4C0-3FD1F3FE64BB}"/>
                </c:ext>
              </c:extLst>
            </c:dLbl>
            <c:numFmt formatCode="0.0%" sourceLinked="0"/>
            <c:spPr>
              <a:noFill/>
              <a:ln>
                <a:noFill/>
              </a:ln>
              <a:effectLst/>
            </c:spPr>
            <c:txPr>
              <a:bodyPr/>
              <a:lstStyle/>
              <a:p>
                <a:pPr algn="l">
                  <a:defRPr sz="2000" b="1" spc="100">
                    <a:solidFill>
                      <a:srgbClr val="000000"/>
                    </a:solidFill>
                    <a:latin typeface="+mn-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'T1'!$A$2:$A$11</c:f>
              <c:strCache>
                <c:ptCount val="10"/>
                <c:pt idx="0">
                  <c:v>līdz 15 gadiem</c:v>
                </c:pt>
                <c:pt idx="1">
                  <c:v>15-19 gadi</c:v>
                </c:pt>
                <c:pt idx="2">
                  <c:v>20-24 gadi</c:v>
                </c:pt>
                <c:pt idx="3">
                  <c:v>25-34 gadi</c:v>
                </c:pt>
                <c:pt idx="4">
                  <c:v>35-44 gadi</c:v>
                </c:pt>
                <c:pt idx="5">
                  <c:v>45-54 gadi</c:v>
                </c:pt>
                <c:pt idx="6">
                  <c:v>55-64 gadi</c:v>
                </c:pt>
                <c:pt idx="7">
                  <c:v>65-74 gadi</c:v>
                </c:pt>
                <c:pt idx="8">
                  <c:v>75-84 gadi</c:v>
                </c:pt>
                <c:pt idx="9">
                  <c:v>virs 85 gadiem</c:v>
                </c:pt>
              </c:strCache>
            </c:strRef>
          </c:cat>
          <c:val>
            <c:numRef>
              <c:f>'T1'!$B$2:$B$11</c:f>
              <c:numCache>
                <c:formatCode>#%</c:formatCode>
                <c:ptCount val="10"/>
                <c:pt idx="0">
                  <c:v>0.11</c:v>
                </c:pt>
                <c:pt idx="1">
                  <c:v>0.05</c:v>
                </c:pt>
                <c:pt idx="2">
                  <c:v>0.08</c:v>
                </c:pt>
                <c:pt idx="3">
                  <c:v>0.4</c:v>
                </c:pt>
                <c:pt idx="4">
                  <c:v>0.21</c:v>
                </c:pt>
                <c:pt idx="5">
                  <c:v>0.14000000000000001</c:v>
                </c:pt>
                <c:pt idx="6">
                  <c:v>0.01</c:v>
                </c:pt>
                <c:pt idx="7">
                  <c:v>0</c:v>
                </c:pt>
                <c:pt idx="8">
                  <c:v>0</c:v>
                </c:pt>
                <c:pt idx="9">
                  <c:v>0</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F6FB-4D02-9296-9C9E1F29A9A9}"/>
            </c:ext>
          </c:extLst>
        </c:ser>
        <c:dLbls>
          <c:showLegendKey val="0"/>
          <c:showVal val="0"/>
          <c:showCatName val="0"/>
          <c:showSerName val="0"/>
          <c:showPercent val="0"/>
          <c:showBubbleSize val="0"/>
        </c:dLbls>
        <c:gapWidth val="58"/>
        <c:axId val="181565"/>
        <c:axId val="574281"/>
      </c:barChart>
      <c:catAx>
        <c:axId val="181565"/>
        <c:scaling>
          <c:orientation val="minMax"/>
        </c:scaling>
        <c:delete val="0"/>
        <c:axPos val="b"/>
        <c:numFmt formatCode="General" sourceLinked="0"/>
        <c:majorTickMark val="out"/>
        <c:minorTickMark val="none"/>
        <c:tickLblPos val="nextTo"/>
        <c:txPr>
          <a:bodyPr rot="0" vert="horz"/>
          <a:lstStyle/>
          <a:p>
            <a:pPr algn="l">
              <a:defRPr sz="2000" b="0" spc="100">
                <a:ln>
                  <a:noFill/>
                </a:ln>
                <a:solidFill>
                  <a:schemeClr val="tx1"/>
                </a:solidFill>
                <a:latin typeface="+mn-lt"/>
              </a:defRPr>
            </a:pPr>
            <a:endParaRPr lang="en-US"/>
          </a:p>
        </c:txPr>
        <c:crossAx val="574281"/>
        <c:crosses val="autoZero"/>
        <c:auto val="0"/>
        <c:lblAlgn val="ctr"/>
        <c:lblOffset val="100"/>
        <c:noMultiLvlLbl val="1"/>
      </c:catAx>
      <c:valAx>
        <c:axId val="574281"/>
        <c:scaling>
          <c:orientation val="minMax"/>
          <c:max val="1"/>
          <c:min val="0"/>
        </c:scaling>
        <c:delete val="1"/>
        <c:axPos val="l"/>
        <c:numFmt formatCode="0.0\ %" sourceLinked="0"/>
        <c:majorTickMark val="none"/>
        <c:minorTickMark val="none"/>
        <c:tickLblPos val="high"/>
        <c:crossAx val="181565"/>
        <c:crosses val="autoZero"/>
        <c:crossBetween val="midCat"/>
        <c:majorUnit val="0.2"/>
      </c:valAx>
    </c:plotArea>
    <c:plotVisOnly val="1"/>
    <c:dispBlanksAs val="gap"/>
    <c:showDLblsOverMax val="1"/>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'T1'!$B$1</c:f>
              <c:strCache>
                <c:ptCount val="1"/>
                <c:pt idx="0">
                  <c:v>Alle antwoorden (Middel:1.23, Afwijking:0.42) (Antwoorden:56)</c:v>
                </c:pt>
              </c:strCache>
            </c:strRef>
          </c:tx>
          <c:spPr>
            <a:solidFill>
              <a:srgbClr val="BFBFBF"/>
            </a:solidFill>
            <a:ln>
              <a:noFill/>
            </a:ln>
            <a:effectLst/>
          </c:spPr>
          <c:invertIfNegative val="1"/>
          <c:dPt>
            <c:idx val="0"/>
            <c:invertIfNegative val="1"/>
            <c:bubble3D val="0"/>
            <c:spPr>
              <a:solidFill>
                <a:srgbClr val="286EF0"/>
              </a:solidFill>
              <a:ln>
                <a:noFill/>
              </a:ln>
              <a:effectLst/>
            </c:spPr>
            <c:extLst>
              <c:ext xmlns:c16="http://schemas.microsoft.com/office/drawing/2014/chart" uri="{C3380CC4-5D6E-409C-BE32-E72D297353CC}">
                <c16:uniqueId val="{00000001-8DC1-4146-98F2-24D18F74EBCD}"/>
              </c:ext>
            </c:extLst>
          </c:dPt>
          <c:dPt>
            <c:idx val="1"/>
            <c:invertIfNegative val="1"/>
            <c:bubble3D val="0"/>
            <c:spPr>
              <a:solidFill>
                <a:srgbClr val="BFBFBF"/>
              </a:solidFill>
              <a:ln>
                <a:noFill/>
              </a:ln>
              <a:effectLst/>
            </c:spPr>
            <c:extLst>
              <c:ext xmlns:c16="http://schemas.microsoft.com/office/drawing/2014/chart" uri="{C3380CC4-5D6E-409C-BE32-E72D297353CC}">
                <c16:uniqueId val="{00000003-9365-4A20-8A32-2FCAF73A1A4B}"/>
              </c:ext>
            </c:extLst>
          </c:dPt>
          <c:dLbls>
            <c:numFmt formatCode="0.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'T1'!$A$2:$A$5</c:f>
              <c:strCache>
                <c:ptCount val="4"/>
                <c:pt idx="0">
                  <c:v>Vīrietis</c:v>
                </c:pt>
                <c:pt idx="1">
                  <c:v>Sieviete</c:v>
                </c:pt>
                <c:pt idx="2">
                  <c:v>Cits</c:v>
                </c:pt>
                <c:pt idx="3">
                  <c:v>Nevēlos atbildēt</c:v>
                </c:pt>
              </c:strCache>
            </c:strRef>
          </c:cat>
          <c:val>
            <c:numRef>
              <c:f>'T1'!$B$2:$B$5</c:f>
              <c:numCache>
                <c:formatCode>#%</c:formatCode>
                <c:ptCount val="4"/>
                <c:pt idx="0">
                  <c:v>0.74</c:v>
                </c:pt>
                <c:pt idx="1">
                  <c:v>0.25</c:v>
                </c:pt>
                <c:pt idx="2">
                  <c:v>0</c:v>
                </c:pt>
                <c:pt idx="3">
                  <c:v>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2-8DC1-4146-98F2-24D18F74EBCD}"/>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b"/>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en-US"/>
          </a:p>
        </c:txPr>
        <c:crossAx val="546231"/>
        <c:crosses val="autoZero"/>
        <c:auto val="1"/>
        <c:lblAlgn val="ctr"/>
        <c:lblOffset val="100"/>
        <c:noMultiLvlLbl val="1"/>
      </c:catAx>
      <c:valAx>
        <c:axId val="546231"/>
        <c:scaling>
          <c:orientation val="minMax"/>
          <c:max val="1"/>
          <c:min val="0"/>
        </c:scaling>
        <c:delete val="1"/>
        <c:axPos val="r"/>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BFBFBF"/>
            </a:solidFill>
            <a:ln>
              <a:noFill/>
            </a:ln>
            <a:effectLst/>
          </c:spPr>
          <c:invertIfNegative val="1"/>
          <c:dPt>
            <c:idx val="1"/>
            <c:invertIfNegative val="1"/>
            <c:bubble3D val="0"/>
            <c:spPr>
              <a:solidFill>
                <a:srgbClr val="286EF0"/>
              </a:solidFill>
              <a:ln>
                <a:noFill/>
              </a:ln>
              <a:effectLst/>
            </c:spPr>
            <c:extLst>
              <c:ext xmlns:c16="http://schemas.microsoft.com/office/drawing/2014/chart" uri="{C3380CC4-5D6E-409C-BE32-E72D297353CC}">
                <c16:uniqueId val="{00000001-EE2A-449E-B45B-44B91CB0677F}"/>
              </c:ext>
            </c:extLst>
          </c:dPt>
          <c:dPt>
            <c:idx val="2"/>
            <c:invertIfNegative val="1"/>
            <c:bubble3D val="0"/>
            <c:spPr>
              <a:solidFill>
                <a:srgbClr val="BFBFBF"/>
              </a:solidFill>
              <a:ln>
                <a:noFill/>
              </a:ln>
              <a:effectLst/>
            </c:spPr>
            <c:extLst>
              <c:ext xmlns:c16="http://schemas.microsoft.com/office/drawing/2014/chart" uri="{C3380CC4-5D6E-409C-BE32-E72D297353CC}">
                <c16:uniqueId val="{00000005-06AB-4FBF-8F21-068524233A06}"/>
              </c:ext>
            </c:extLst>
          </c:dPt>
          <c:dPt>
            <c:idx val="3"/>
            <c:invertIfNegative val="1"/>
            <c:bubble3D val="0"/>
            <c:spPr>
              <a:solidFill>
                <a:srgbClr val="BFBFBF"/>
              </a:solidFill>
              <a:ln>
                <a:noFill/>
              </a:ln>
              <a:effectLst/>
            </c:spPr>
            <c:extLst>
              <c:ext xmlns:c16="http://schemas.microsoft.com/office/drawing/2014/chart" uri="{C3380CC4-5D6E-409C-BE32-E72D297353CC}">
                <c16:uniqueId val="{00000003-EE2A-449E-B45B-44B91CB0677F}"/>
              </c:ext>
            </c:extLst>
          </c:dPt>
          <c:dLbls>
            <c:numFmt formatCode="0.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'T1'!$A$2:$A$5</c:f>
              <c:strCache>
                <c:ptCount val="4"/>
                <c:pt idx="0">
                  <c:v>Reizi nedēļā vai retāk</c:v>
                </c:pt>
                <c:pt idx="1">
                  <c:v>2-3 reizes nedēļā</c:v>
                </c:pt>
                <c:pt idx="2">
                  <c:v>4-5 reizes nedēļā</c:v>
                </c:pt>
                <c:pt idx="3">
                  <c:v>biežāk kā 5 reizes nedēļā</c:v>
                </c:pt>
              </c:strCache>
            </c:strRef>
          </c:cat>
          <c:val>
            <c:numRef>
              <c:f>'T1'!$B$2:$B$5</c:f>
              <c:numCache>
                <c:formatCode>#%</c:formatCode>
                <c:ptCount val="4"/>
                <c:pt idx="0">
                  <c:v>0.14000000000000001</c:v>
                </c:pt>
                <c:pt idx="1">
                  <c:v>0.54</c:v>
                </c:pt>
                <c:pt idx="2">
                  <c:v>0.28000000000000003</c:v>
                </c:pt>
                <c:pt idx="3">
                  <c:v>0.04</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4-EE2A-449E-B45B-44B91CB0677F}"/>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en-US"/>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BFBFBF"/>
            </a:solidFill>
            <a:ln>
              <a:noFill/>
            </a:ln>
            <a:effectLst/>
          </c:spPr>
          <c:invertIfNegative val="1"/>
          <c:dPt>
            <c:idx val="0"/>
            <c:invertIfNegative val="1"/>
            <c:bubble3D val="0"/>
            <c:spPr>
              <a:solidFill>
                <a:srgbClr val="286EF0"/>
              </a:solidFill>
              <a:ln>
                <a:noFill/>
              </a:ln>
              <a:effectLst/>
            </c:spPr>
            <c:extLst>
              <c:ext xmlns:c16="http://schemas.microsoft.com/office/drawing/2014/chart" uri="{C3380CC4-5D6E-409C-BE32-E72D297353CC}">
                <c16:uniqueId val="{00000007-D7F8-43A4-85CA-690A759DC073}"/>
              </c:ext>
            </c:extLst>
          </c:dPt>
          <c:dPt>
            <c:idx val="1"/>
            <c:invertIfNegative val="1"/>
            <c:bubble3D val="0"/>
            <c:spPr>
              <a:solidFill>
                <a:schemeClr val="bg1">
                  <a:lumMod val="75000"/>
                </a:schemeClr>
              </a:solidFill>
              <a:ln>
                <a:noFill/>
              </a:ln>
              <a:effectLst/>
            </c:spPr>
            <c:extLst>
              <c:ext xmlns:c16="http://schemas.microsoft.com/office/drawing/2014/chart" uri="{C3380CC4-5D6E-409C-BE32-E72D297353CC}">
                <c16:uniqueId val="{00000001-52FE-4CF8-AA3A-F61C64E64DBD}"/>
              </c:ext>
            </c:extLst>
          </c:dPt>
          <c:dPt>
            <c:idx val="2"/>
            <c:invertIfNegative val="1"/>
            <c:bubble3D val="0"/>
            <c:spPr>
              <a:solidFill>
                <a:srgbClr val="BFBFBF"/>
              </a:solidFill>
              <a:ln>
                <a:noFill/>
              </a:ln>
              <a:effectLst/>
            </c:spPr>
            <c:extLst>
              <c:ext xmlns:c16="http://schemas.microsoft.com/office/drawing/2014/chart" uri="{C3380CC4-5D6E-409C-BE32-E72D297353CC}">
                <c16:uniqueId val="{00000009-F461-4126-BE29-C36824ED2DDC}"/>
              </c:ext>
            </c:extLst>
          </c:dPt>
          <c:dPt>
            <c:idx val="3"/>
            <c:invertIfNegative val="1"/>
            <c:bubble3D val="0"/>
            <c:spPr>
              <a:solidFill>
                <a:srgbClr val="BFBFBF"/>
              </a:solidFill>
              <a:ln>
                <a:noFill/>
              </a:ln>
              <a:effectLst/>
            </c:spPr>
            <c:extLst>
              <c:ext xmlns:c16="http://schemas.microsoft.com/office/drawing/2014/chart" uri="{C3380CC4-5D6E-409C-BE32-E72D297353CC}">
                <c16:uniqueId val="{00000003-52FE-4CF8-AA3A-F61C64E64DBD}"/>
              </c:ext>
            </c:extLst>
          </c:dPt>
          <c:dPt>
            <c:idx val="4"/>
            <c:invertIfNegative val="1"/>
            <c:bubble3D val="0"/>
            <c:spPr>
              <a:solidFill>
                <a:srgbClr val="BFBFBF"/>
              </a:solidFill>
              <a:ln>
                <a:noFill/>
              </a:ln>
              <a:effectLst/>
            </c:spPr>
            <c:extLst>
              <c:ext xmlns:c16="http://schemas.microsoft.com/office/drawing/2014/chart" uri="{C3380CC4-5D6E-409C-BE32-E72D297353CC}">
                <c16:uniqueId val="{00000006-52FE-4CF8-AA3A-F61C64E64DBD}"/>
              </c:ext>
            </c:extLst>
          </c:dPt>
          <c:dLbls>
            <c:numFmt formatCode="0.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'T1'!$A$2:$A$7</c:f>
              <c:strCache>
                <c:ptCount val="6"/>
                <c:pt idx="0">
                  <c:v>iešana/skriešana</c:v>
                </c:pt>
                <c:pt idx="1">
                  <c:v>grupu treniņi</c:v>
                </c:pt>
                <c:pt idx="2">
                  <c:v>komandu sports</c:v>
                </c:pt>
                <c:pt idx="3">
                  <c:v>individuālie sporta veidi</c:v>
                </c:pt>
                <c:pt idx="4">
                  <c:v>trenažieru zāle</c:v>
                </c:pt>
                <c:pt idx="5">
                  <c:v>citas aktivitātes</c:v>
                </c:pt>
              </c:strCache>
            </c:strRef>
          </c:cat>
          <c:val>
            <c:numRef>
              <c:f>'T1'!$B$2:$B$7</c:f>
              <c:numCache>
                <c:formatCode>#%</c:formatCode>
                <c:ptCount val="6"/>
                <c:pt idx="0">
                  <c:v>0.66</c:v>
                </c:pt>
                <c:pt idx="1">
                  <c:v>0.17</c:v>
                </c:pt>
                <c:pt idx="2">
                  <c:v>0.18</c:v>
                </c:pt>
                <c:pt idx="3">
                  <c:v>0.35</c:v>
                </c:pt>
                <c:pt idx="4">
                  <c:v>0.46</c:v>
                </c:pt>
                <c:pt idx="5">
                  <c:v>0.31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4-52FE-4CF8-AA3A-F61C64E64DBD}"/>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en-US"/>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BFBFBF"/>
            </a:solidFill>
            <a:ln>
              <a:noFill/>
            </a:ln>
            <a:effectLst/>
          </c:spPr>
          <c:invertIfNegative val="1"/>
          <c:dPt>
            <c:idx val="0"/>
            <c:invertIfNegative val="1"/>
            <c:bubble3D val="0"/>
            <c:spPr>
              <a:solidFill>
                <a:srgbClr val="BFBFBF"/>
              </a:solidFill>
              <a:ln>
                <a:noFill/>
              </a:ln>
              <a:effectLst/>
            </c:spPr>
            <c:extLst>
              <c:ext xmlns:c16="http://schemas.microsoft.com/office/drawing/2014/chart" uri="{C3380CC4-5D6E-409C-BE32-E72D297353CC}">
                <c16:uniqueId val="{00000005-87C8-4F09-AF30-D8C903ADDD3E}"/>
              </c:ext>
            </c:extLst>
          </c:dPt>
          <c:dPt>
            <c:idx val="1"/>
            <c:invertIfNegative val="1"/>
            <c:bubble3D val="0"/>
            <c:spPr>
              <a:solidFill>
                <a:srgbClr val="286EF0"/>
              </a:solidFill>
              <a:ln>
                <a:noFill/>
              </a:ln>
              <a:effectLst/>
            </c:spPr>
            <c:extLst>
              <c:ext xmlns:c16="http://schemas.microsoft.com/office/drawing/2014/chart" uri="{C3380CC4-5D6E-409C-BE32-E72D297353CC}">
                <c16:uniqueId val="{00000001-EE2A-449E-B45B-44B91CB0677F}"/>
              </c:ext>
            </c:extLst>
          </c:dPt>
          <c:dPt>
            <c:idx val="2"/>
            <c:invertIfNegative val="1"/>
            <c:bubble3D val="0"/>
            <c:spPr>
              <a:solidFill>
                <a:srgbClr val="BFBFBF"/>
              </a:solidFill>
              <a:ln>
                <a:noFill/>
              </a:ln>
              <a:effectLst/>
            </c:spPr>
            <c:extLst>
              <c:ext xmlns:c16="http://schemas.microsoft.com/office/drawing/2014/chart" uri="{C3380CC4-5D6E-409C-BE32-E72D297353CC}">
                <c16:uniqueId val="{00000007-6F2B-4EF3-BD99-2217E4F0DB95}"/>
              </c:ext>
            </c:extLst>
          </c:dPt>
          <c:dPt>
            <c:idx val="3"/>
            <c:invertIfNegative val="1"/>
            <c:bubble3D val="0"/>
            <c:spPr>
              <a:solidFill>
                <a:schemeClr val="bg1">
                  <a:lumMod val="75000"/>
                </a:schemeClr>
              </a:solidFill>
              <a:ln>
                <a:noFill/>
              </a:ln>
              <a:effectLst/>
            </c:spPr>
            <c:extLst>
              <c:ext xmlns:c16="http://schemas.microsoft.com/office/drawing/2014/chart" uri="{C3380CC4-5D6E-409C-BE32-E72D297353CC}">
                <c16:uniqueId val="{00000003-EE2A-449E-B45B-44B91CB0677F}"/>
              </c:ext>
            </c:extLst>
          </c:dPt>
          <c:dLbls>
            <c:numFmt formatCode="0.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'T1'!$A$2:$A$5</c:f>
              <c:strCache>
                <c:ptCount val="4"/>
                <c:pt idx="0">
                  <c:v>reizi nedēļā vai retāk</c:v>
                </c:pt>
                <c:pt idx="1">
                  <c:v>2-3 reizes nedēļā</c:v>
                </c:pt>
                <c:pt idx="2">
                  <c:v>4-5 reizes nedēļā</c:v>
                </c:pt>
                <c:pt idx="3">
                  <c:v>biežāk kā 5 reizes nedēļā</c:v>
                </c:pt>
              </c:strCache>
            </c:strRef>
          </c:cat>
          <c:val>
            <c:numRef>
              <c:f>'T1'!$B$2:$B$5</c:f>
              <c:numCache>
                <c:formatCode>#%</c:formatCode>
                <c:ptCount val="4"/>
                <c:pt idx="0">
                  <c:v>0.14000000000000001</c:v>
                </c:pt>
                <c:pt idx="1">
                  <c:v>0.7</c:v>
                </c:pt>
                <c:pt idx="2">
                  <c:v>0.13</c:v>
                </c:pt>
                <c:pt idx="3">
                  <c:v>0.03</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4-EE2A-449E-B45B-44B91CB0677F}"/>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en-US"/>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81351056791349"/>
          <c:y val="2.190104864791987E-2"/>
          <c:w val="0.80218648943208648"/>
          <c:h val="0.95619790270416027"/>
        </c:manualLayout>
      </c:layout>
      <c:barChart>
        <c:barDir val="bar"/>
        <c:grouping val="clustered"/>
        <c:varyColors val="0"/>
        <c:ser>
          <c:idx val="0"/>
          <c:order val="0"/>
          <c:spPr>
            <a:solidFill>
              <a:srgbClr val="BFBFBF"/>
            </a:solidFill>
            <a:ln>
              <a:noFill/>
            </a:ln>
            <a:effectLst/>
          </c:spPr>
          <c:invertIfNegative val="1"/>
          <c:dPt>
            <c:idx val="0"/>
            <c:invertIfNegative val="1"/>
            <c:bubble3D val="0"/>
            <c:spPr>
              <a:solidFill>
                <a:srgbClr val="286EF0"/>
              </a:solidFill>
              <a:ln>
                <a:noFill/>
              </a:ln>
              <a:effectLst/>
            </c:spPr>
            <c:extLst>
              <c:ext xmlns:c16="http://schemas.microsoft.com/office/drawing/2014/chart" uri="{C3380CC4-5D6E-409C-BE32-E72D297353CC}">
                <c16:uniqueId val="{00000007-B48A-4D69-AC6C-89C72FC392B5}"/>
              </c:ext>
            </c:extLst>
          </c:dPt>
          <c:dPt>
            <c:idx val="1"/>
            <c:invertIfNegative val="1"/>
            <c:bubble3D val="0"/>
            <c:spPr>
              <a:solidFill>
                <a:srgbClr val="BFBFBF"/>
              </a:solidFill>
              <a:ln>
                <a:noFill/>
              </a:ln>
              <a:effectLst/>
            </c:spPr>
            <c:extLst>
              <c:ext xmlns:c16="http://schemas.microsoft.com/office/drawing/2014/chart" uri="{C3380CC4-5D6E-409C-BE32-E72D297353CC}">
                <c16:uniqueId val="{00000001-52FE-4CF8-AA3A-F61C64E64DBD}"/>
              </c:ext>
            </c:extLst>
          </c:dPt>
          <c:dPt>
            <c:idx val="3"/>
            <c:invertIfNegative val="1"/>
            <c:bubble3D val="0"/>
            <c:spPr>
              <a:solidFill>
                <a:schemeClr val="accent2"/>
              </a:solidFill>
              <a:ln>
                <a:noFill/>
              </a:ln>
              <a:effectLst/>
            </c:spPr>
            <c:extLst>
              <c:ext xmlns:c16="http://schemas.microsoft.com/office/drawing/2014/chart" uri="{C3380CC4-5D6E-409C-BE32-E72D297353CC}">
                <c16:uniqueId val="{00000003-52FE-4CF8-AA3A-F61C64E64DBD}"/>
              </c:ext>
            </c:extLst>
          </c:dPt>
          <c:dPt>
            <c:idx val="4"/>
            <c:invertIfNegative val="1"/>
            <c:bubble3D val="0"/>
            <c:spPr>
              <a:solidFill>
                <a:schemeClr val="bg1">
                  <a:lumMod val="75000"/>
                </a:schemeClr>
              </a:solidFill>
              <a:ln>
                <a:noFill/>
              </a:ln>
              <a:effectLst/>
            </c:spPr>
            <c:extLst>
              <c:ext xmlns:c16="http://schemas.microsoft.com/office/drawing/2014/chart" uri="{C3380CC4-5D6E-409C-BE32-E72D297353CC}">
                <c16:uniqueId val="{00000006-52FE-4CF8-AA3A-F61C64E64DBD}"/>
              </c:ext>
            </c:extLst>
          </c:dPt>
          <c:dLbls>
            <c:numFmt formatCode="0.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'T1'!$A$2:$A$3</c:f>
              <c:strCache>
                <c:ptCount val="2"/>
                <c:pt idx="0">
                  <c:v>Jā</c:v>
                </c:pt>
                <c:pt idx="1">
                  <c:v>Nē</c:v>
                </c:pt>
              </c:strCache>
            </c:strRef>
          </c:cat>
          <c:val>
            <c:numRef>
              <c:f>'T1'!$B$2:$B$3</c:f>
              <c:numCache>
                <c:formatCode>#%</c:formatCode>
                <c:ptCount val="2"/>
                <c:pt idx="0">
                  <c:v>0.56999999999999995</c:v>
                </c:pt>
                <c:pt idx="1">
                  <c:v>0.43</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4-52FE-4CF8-AA3A-F61C64E64DBD}"/>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en-US"/>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36184256321456559"/>
          <c:y val="0"/>
          <c:w val="0.62131878159733867"/>
          <c:h val="0.75533034935112464"/>
        </c:manualLayout>
      </c:layout>
      <c:barChart>
        <c:barDir val="bar"/>
        <c:grouping val="clustered"/>
        <c:varyColors val="0"/>
        <c:ser>
          <c:idx val="0"/>
          <c:order val="0"/>
          <c:tx>
            <c:strRef>
              <c:f>'T1'!$B$1</c:f>
              <c:strCache>
                <c:ptCount val="1"/>
                <c:pt idx="0">
                  <c:v>Alle antwoorden (Middel:1.64, Afwijking:0.48) (Antwoorden:42)</c:v>
                </c:pt>
              </c:strCache>
            </c:strRef>
          </c:tx>
          <c:spPr>
            <a:solidFill>
              <a:srgbClr val="BFBFBF"/>
            </a:solidFill>
            <a:ln>
              <a:noFill/>
            </a:ln>
            <a:effectLst/>
          </c:spPr>
          <c:invertIfNegative val="1"/>
          <c:dPt>
            <c:idx val="0"/>
            <c:invertIfNegative val="1"/>
            <c:bubble3D val="0"/>
            <c:spPr>
              <a:solidFill>
                <a:srgbClr val="BFBFBF"/>
              </a:solidFill>
              <a:ln>
                <a:noFill/>
              </a:ln>
              <a:effectLst/>
            </c:spPr>
            <c:extLst>
              <c:ext xmlns:c16="http://schemas.microsoft.com/office/drawing/2014/chart" uri="{C3380CC4-5D6E-409C-BE32-E72D297353CC}">
                <c16:uniqueId val="{00000001-06C6-4EF4-8932-1409406A3D71}"/>
              </c:ext>
            </c:extLst>
          </c:dPt>
          <c:dPt>
            <c:idx val="1"/>
            <c:invertIfNegative val="1"/>
            <c:bubble3D val="0"/>
            <c:spPr>
              <a:solidFill>
                <a:srgbClr val="286EF0"/>
              </a:solidFill>
              <a:ln>
                <a:noFill/>
              </a:ln>
              <a:effectLst/>
            </c:spPr>
            <c:extLst>
              <c:ext xmlns:c16="http://schemas.microsoft.com/office/drawing/2014/chart" uri="{C3380CC4-5D6E-409C-BE32-E72D297353CC}">
                <c16:uniqueId val="{00000002-06C6-4EF4-8932-1409406A3D71}"/>
              </c:ext>
            </c:extLst>
          </c:dPt>
          <c:dLbls>
            <c:numFmt formatCode="0.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'T1'!$A$2:$A$5</c:f>
              <c:strCache>
                <c:ptCount val="4"/>
                <c:pt idx="0">
                  <c:v>papildina manus treniņus</c:v>
                </c:pt>
                <c:pt idx="1">
                  <c:v>aizvieto treniņu iekštelpu trenažieru zālē</c:v>
                </c:pt>
                <c:pt idx="2">
                  <c:v>mudināja sākt nodarboties ar spēka treniņiem</c:v>
                </c:pt>
                <c:pt idx="3">
                  <c:v>citas</c:v>
                </c:pt>
              </c:strCache>
            </c:strRef>
          </c:cat>
          <c:val>
            <c:numRef>
              <c:f>'T1'!$B$2:$B$5</c:f>
              <c:numCache>
                <c:formatCode>#%</c:formatCode>
                <c:ptCount val="4"/>
                <c:pt idx="0">
                  <c:v>0.44</c:v>
                </c:pt>
                <c:pt idx="1">
                  <c:v>0.53</c:v>
                </c:pt>
                <c:pt idx="2">
                  <c:v>0.03</c:v>
                </c:pt>
                <c:pt idx="3">
                  <c:v>0</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3-06C6-4EF4-8932-1409406A3D71}"/>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en-US"/>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2030874403521"/>
          <c:y val="1.9819819819819819E-2"/>
          <c:w val="0.83657969125596476"/>
          <c:h val="0.96036036036036032"/>
        </c:manualLayout>
      </c:layout>
      <c:barChart>
        <c:barDir val="bar"/>
        <c:grouping val="clustered"/>
        <c:varyColors val="0"/>
        <c:ser>
          <c:idx val="0"/>
          <c:order val="0"/>
          <c:tx>
            <c:strRef>
              <c:f>'T1'!$B$1</c:f>
              <c:strCache>
                <c:ptCount val="1"/>
                <c:pt idx="0">
                  <c:v>Alle antwoorden (Middel:4.45, Afwijking:0.71) (Antwoorden:55)</c:v>
                </c:pt>
              </c:strCache>
            </c:strRef>
          </c:tx>
          <c:spPr>
            <a:solidFill>
              <a:srgbClr val="BFBFBF"/>
            </a:solidFill>
            <a:ln>
              <a:noFill/>
            </a:ln>
            <a:effectLst/>
          </c:spPr>
          <c:invertIfNegative val="1"/>
          <c:dPt>
            <c:idx val="3"/>
            <c:invertIfNegative val="1"/>
            <c:bubble3D val="0"/>
            <c:spPr>
              <a:solidFill>
                <a:srgbClr val="BFBFBF"/>
              </a:solidFill>
              <a:ln>
                <a:noFill/>
              </a:ln>
              <a:effectLst/>
            </c:spPr>
            <c:extLst>
              <c:ext xmlns:c16="http://schemas.microsoft.com/office/drawing/2014/chart" uri="{C3380CC4-5D6E-409C-BE32-E72D297353CC}">
                <c16:uniqueId val="{00000003-B4B8-4826-9DF7-1D705E5FB94D}"/>
              </c:ext>
            </c:extLst>
          </c:dPt>
          <c:dPt>
            <c:idx val="4"/>
            <c:invertIfNegative val="1"/>
            <c:bubble3D val="0"/>
            <c:spPr>
              <a:solidFill>
                <a:srgbClr val="286EF0"/>
              </a:solidFill>
              <a:ln>
                <a:noFill/>
              </a:ln>
              <a:effectLst/>
            </c:spPr>
            <c:extLst>
              <c:ext xmlns:c16="http://schemas.microsoft.com/office/drawing/2014/chart" uri="{C3380CC4-5D6E-409C-BE32-E72D297353CC}">
                <c16:uniqueId val="{00000001-A318-444D-A385-42F5B7C1CD1E}"/>
              </c:ext>
            </c:extLst>
          </c:dPt>
          <c:dLbls>
            <c:numFmt formatCode="0.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Vāji</c:v>
                </c:pt>
                <c:pt idx="1">
                  <c:v>Vidēji</c:v>
                </c:pt>
                <c:pt idx="2">
                  <c:v>Apmierinoši</c:v>
                </c:pt>
                <c:pt idx="3">
                  <c:v>Labi</c:v>
                </c:pt>
                <c:pt idx="4">
                  <c:v>Teicami</c:v>
                </c:pt>
              </c:strCache>
            </c:strRef>
          </c:cat>
          <c:val>
            <c:numRef>
              <c:f>'T1'!$B$2:$B$6</c:f>
              <c:numCache>
                <c:formatCode>#.0%</c:formatCode>
                <c:ptCount val="5"/>
                <c:pt idx="0">
                  <c:v>0</c:v>
                </c:pt>
                <c:pt idx="1">
                  <c:v>1.6E-2</c:v>
                </c:pt>
                <c:pt idx="2">
                  <c:v>4.8000000000000001E-2</c:v>
                </c:pt>
                <c:pt idx="3">
                  <c:v>0.307</c:v>
                </c:pt>
                <c:pt idx="4">
                  <c:v>0.629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854-4622-9A99-7FEAD7C22DFB}"/>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en-US"/>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(Middel:4.61, Afwijking:0.56) (Antwoorden:56)</c:v>
                </c:pt>
              </c:strCache>
            </c:strRef>
          </c:tx>
          <c:spPr>
            <a:solidFill>
              <a:srgbClr val="BFBFBF"/>
            </a:solidFill>
            <a:ln>
              <a:noFill/>
            </a:ln>
            <a:effectLst/>
          </c:spPr>
          <c:invertIfNegative val="1"/>
          <c:dPt>
            <c:idx val="3"/>
            <c:invertIfNegative val="1"/>
            <c:bubble3D val="0"/>
            <c:spPr>
              <a:solidFill>
                <a:srgbClr val="BFBFBF"/>
              </a:solidFill>
              <a:ln>
                <a:noFill/>
              </a:ln>
              <a:effectLst/>
            </c:spPr>
            <c:extLst>
              <c:ext xmlns:c16="http://schemas.microsoft.com/office/drawing/2014/chart" uri="{C3380CC4-5D6E-409C-BE32-E72D297353CC}">
                <c16:uniqueId val="{00000002-9854-4622-9A99-7FEAD7C22DFB}"/>
              </c:ext>
            </c:extLst>
          </c:dPt>
          <c:dPt>
            <c:idx val="4"/>
            <c:invertIfNegative val="1"/>
            <c:bubble3D val="0"/>
            <c:spPr>
              <a:solidFill>
                <a:srgbClr val="286EF0"/>
              </a:solidFill>
              <a:ln>
                <a:noFill/>
              </a:ln>
              <a:effectLst/>
            </c:spPr>
            <c:extLst>
              <c:ext xmlns:c16="http://schemas.microsoft.com/office/drawing/2014/chart" uri="{C3380CC4-5D6E-409C-BE32-E72D297353CC}">
                <c16:uniqueId val="{00000003-7A17-46EE-99D8-EEE4D0683B6A}"/>
              </c:ext>
            </c:extLst>
          </c:dPt>
          <c:dLbls>
            <c:numFmt formatCode="0.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Vāji</c:v>
                </c:pt>
                <c:pt idx="1">
                  <c:v>Vidēji</c:v>
                </c:pt>
                <c:pt idx="2">
                  <c:v>Apmierinoši</c:v>
                </c:pt>
                <c:pt idx="3">
                  <c:v>Labi</c:v>
                </c:pt>
                <c:pt idx="4">
                  <c:v>Teicami</c:v>
                </c:pt>
              </c:strCache>
            </c:strRef>
          </c:cat>
          <c:val>
            <c:numRef>
              <c:f>'T1'!$B$2:$B$6</c:f>
              <c:numCache>
                <c:formatCode>#.0%</c:formatCode>
                <c:ptCount val="5"/>
                <c:pt idx="0">
                  <c:v>0</c:v>
                </c:pt>
                <c:pt idx="1">
                  <c:v>0</c:v>
                </c:pt>
                <c:pt idx="2">
                  <c:v>1.6E-2</c:v>
                </c:pt>
                <c:pt idx="3">
                  <c:v>0.24600000000000002</c:v>
                </c:pt>
                <c:pt idx="4">
                  <c:v>0.73799999999999999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854-4622-9A99-7FEAD7C22DFB}"/>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en-US"/>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(Middel:4.7, Afwijking:0.5) (Antwoorden:56)</c:v>
                </c:pt>
              </c:strCache>
            </c:strRef>
          </c:tx>
          <c:spPr>
            <a:solidFill>
              <a:srgbClr val="BFBFBF"/>
            </a:solidFill>
            <a:ln>
              <a:noFill/>
            </a:ln>
            <a:effectLst/>
          </c:spPr>
          <c:invertIfNegative val="1"/>
          <c:dPt>
            <c:idx val="3"/>
            <c:invertIfNegative val="1"/>
            <c:bubble3D val="0"/>
            <c:spPr>
              <a:solidFill>
                <a:srgbClr val="BFBFBF"/>
              </a:solidFill>
              <a:ln>
                <a:noFill/>
              </a:ln>
              <a:effectLst/>
            </c:spPr>
            <c:extLst>
              <c:ext xmlns:c16="http://schemas.microsoft.com/office/drawing/2014/chart" uri="{C3380CC4-5D6E-409C-BE32-E72D297353CC}">
                <c16:uniqueId val="{00000001-BD28-44F4-8068-E8AC91491D1A}"/>
              </c:ext>
            </c:extLst>
          </c:dPt>
          <c:dPt>
            <c:idx val="4"/>
            <c:invertIfNegative val="1"/>
            <c:bubble3D val="0"/>
            <c:spPr>
              <a:solidFill>
                <a:srgbClr val="286EF0"/>
              </a:solidFill>
              <a:ln>
                <a:noFill/>
              </a:ln>
              <a:effectLst/>
            </c:spPr>
            <c:extLst>
              <c:ext xmlns:c16="http://schemas.microsoft.com/office/drawing/2014/chart" uri="{C3380CC4-5D6E-409C-BE32-E72D297353CC}">
                <c16:uniqueId val="{00000003-736F-4282-8CD3-A726261D99E4}"/>
              </c:ext>
            </c:extLst>
          </c:dPt>
          <c:dLbls>
            <c:numFmt formatCode="0.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Vāji</c:v>
                </c:pt>
                <c:pt idx="1">
                  <c:v>Vidēji</c:v>
                </c:pt>
                <c:pt idx="2">
                  <c:v>Apmierinoši</c:v>
                </c:pt>
                <c:pt idx="3">
                  <c:v>Labi</c:v>
                </c:pt>
                <c:pt idx="4">
                  <c:v>Teicami</c:v>
                </c:pt>
              </c:strCache>
            </c:strRef>
          </c:cat>
          <c:val>
            <c:numRef>
              <c:f>'T1'!$B$2:$B$6</c:f>
              <c:numCache>
                <c:formatCode>#%</c:formatCode>
                <c:ptCount val="5"/>
                <c:pt idx="0">
                  <c:v>0</c:v>
                </c:pt>
                <c:pt idx="1">
                  <c:v>0</c:v>
                </c:pt>
                <c:pt idx="2">
                  <c:v>0.01</c:v>
                </c:pt>
                <c:pt idx="3">
                  <c:v>0.13</c:v>
                </c:pt>
                <c:pt idx="4">
                  <c:v>0.86</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854-4622-9A99-7FEAD7C22DFB}"/>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en-US"/>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(Middel:4.67, Afwijking:0.57) (Antwoorden:55)</c:v>
                </c:pt>
              </c:strCache>
            </c:strRef>
          </c:tx>
          <c:spPr>
            <a:solidFill>
              <a:srgbClr val="BFBFBF"/>
            </a:solidFill>
            <a:ln>
              <a:noFill/>
            </a:ln>
            <a:effectLst/>
          </c:spPr>
          <c:invertIfNegative val="1"/>
          <c:dPt>
            <c:idx val="3"/>
            <c:invertIfNegative val="1"/>
            <c:bubble3D val="0"/>
            <c:spPr>
              <a:solidFill>
                <a:srgbClr val="BFBFBF"/>
              </a:solidFill>
              <a:ln>
                <a:noFill/>
              </a:ln>
              <a:effectLst/>
            </c:spPr>
            <c:extLst>
              <c:ext xmlns:c16="http://schemas.microsoft.com/office/drawing/2014/chart" uri="{C3380CC4-5D6E-409C-BE32-E72D297353CC}">
                <c16:uniqueId val="{00000001-DC3C-4E01-81DF-8DE63C76270E}"/>
              </c:ext>
            </c:extLst>
          </c:dPt>
          <c:dPt>
            <c:idx val="4"/>
            <c:invertIfNegative val="1"/>
            <c:bubble3D val="0"/>
            <c:spPr>
              <a:solidFill>
                <a:srgbClr val="286EF0"/>
              </a:solidFill>
              <a:ln>
                <a:noFill/>
              </a:ln>
              <a:effectLst/>
            </c:spPr>
            <c:extLst>
              <c:ext xmlns:c16="http://schemas.microsoft.com/office/drawing/2014/chart" uri="{C3380CC4-5D6E-409C-BE32-E72D297353CC}">
                <c16:uniqueId val="{00000003-FE51-4571-8432-91BE06CACB08}"/>
              </c:ext>
            </c:extLst>
          </c:dPt>
          <c:dLbls>
            <c:numFmt formatCode="0.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Vāji</c:v>
                </c:pt>
                <c:pt idx="1">
                  <c:v>Vidēji</c:v>
                </c:pt>
                <c:pt idx="2">
                  <c:v>Apmierinoši</c:v>
                </c:pt>
                <c:pt idx="3">
                  <c:v>Labi</c:v>
                </c:pt>
                <c:pt idx="4">
                  <c:v>Teicami</c:v>
                </c:pt>
              </c:strCache>
            </c:strRef>
          </c:cat>
          <c:val>
            <c:numRef>
              <c:f>'T1'!$B$2:$B$6</c:f>
              <c:numCache>
                <c:formatCode>#%</c:formatCode>
                <c:ptCount val="5"/>
                <c:pt idx="0">
                  <c:v>0.02</c:v>
                </c:pt>
                <c:pt idx="1">
                  <c:v>0</c:v>
                </c:pt>
                <c:pt idx="2">
                  <c:v>0.02</c:v>
                </c:pt>
                <c:pt idx="3">
                  <c:v>0.22</c:v>
                </c:pt>
                <c:pt idx="4">
                  <c:v>0.74</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854-4622-9A99-7FEAD7C22DFB}"/>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en-US"/>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05190283433016"/>
          <c:y val="1.9819819819819819E-2"/>
          <c:w val="0.85137152172385389"/>
          <c:h val="0.96036036036036032"/>
        </c:manualLayout>
      </c:layout>
      <c:barChart>
        <c:barDir val="bar"/>
        <c:grouping val="clustered"/>
        <c:varyColors val="0"/>
        <c:ser>
          <c:idx val="0"/>
          <c:order val="0"/>
          <c:tx>
            <c:strRef>
              <c:f>'T1'!$B$1</c:f>
              <c:strCache>
                <c:ptCount val="1"/>
                <c:pt idx="0">
                  <c:v>Alle antwoorden (Middel:4.67, Afwijking:0.57) (Antwoorden:55)</c:v>
                </c:pt>
              </c:strCache>
            </c:strRef>
          </c:tx>
          <c:spPr>
            <a:solidFill>
              <a:srgbClr val="BFBFBF"/>
            </a:solidFill>
            <a:ln>
              <a:noFill/>
            </a:ln>
            <a:effectLst/>
          </c:spPr>
          <c:invertIfNegative val="1"/>
          <c:dPt>
            <c:idx val="3"/>
            <c:invertIfNegative val="1"/>
            <c:bubble3D val="0"/>
            <c:spPr>
              <a:solidFill>
                <a:srgbClr val="BFBFBF"/>
              </a:solidFill>
              <a:ln>
                <a:noFill/>
              </a:ln>
              <a:effectLst/>
            </c:spPr>
            <c:extLst>
              <c:ext xmlns:c16="http://schemas.microsoft.com/office/drawing/2014/chart" uri="{C3380CC4-5D6E-409C-BE32-E72D297353CC}">
                <c16:uniqueId val="{00000001-DC3C-4E01-81DF-8DE63C76270E}"/>
              </c:ext>
            </c:extLst>
          </c:dPt>
          <c:dPt>
            <c:idx val="4"/>
            <c:invertIfNegative val="1"/>
            <c:bubble3D val="0"/>
            <c:spPr>
              <a:solidFill>
                <a:srgbClr val="286EF0"/>
              </a:solidFill>
              <a:ln>
                <a:noFill/>
              </a:ln>
              <a:effectLst/>
            </c:spPr>
            <c:extLst>
              <c:ext xmlns:c16="http://schemas.microsoft.com/office/drawing/2014/chart" uri="{C3380CC4-5D6E-409C-BE32-E72D297353CC}">
                <c16:uniqueId val="{00000003-FE51-4571-8432-91BE06CACB08}"/>
              </c:ext>
            </c:extLst>
          </c:dPt>
          <c:dLbls>
            <c:numFmt formatCode="0.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Vāji</c:v>
                </c:pt>
                <c:pt idx="1">
                  <c:v>Vidēji</c:v>
                </c:pt>
                <c:pt idx="2">
                  <c:v>Apmierinoši</c:v>
                </c:pt>
                <c:pt idx="3">
                  <c:v>Labi</c:v>
                </c:pt>
                <c:pt idx="4">
                  <c:v>Teicami</c:v>
                </c:pt>
              </c:strCache>
            </c:strRef>
          </c:cat>
          <c:val>
            <c:numRef>
              <c:f>'T1'!$B$2:$B$6</c:f>
              <c:numCache>
                <c:formatCode>#%</c:formatCode>
                <c:ptCount val="5"/>
                <c:pt idx="0">
                  <c:v>0</c:v>
                </c:pt>
                <c:pt idx="1">
                  <c:v>0</c:v>
                </c:pt>
                <c:pt idx="2">
                  <c:v>0.03</c:v>
                </c:pt>
                <c:pt idx="3">
                  <c:v>0.24</c:v>
                </c:pt>
                <c:pt idx="4">
                  <c:v>0.73</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854-4622-9A99-7FEAD7C22DFB}"/>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en-US"/>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(Middel:4.67, Afwijking:0.57) (Antwoorden:55)</c:v>
                </c:pt>
              </c:strCache>
            </c:strRef>
          </c:tx>
          <c:spPr>
            <a:solidFill>
              <a:srgbClr val="BFBFBF"/>
            </a:solidFill>
            <a:ln>
              <a:noFill/>
            </a:ln>
            <a:effectLst/>
          </c:spPr>
          <c:invertIfNegative val="1"/>
          <c:dPt>
            <c:idx val="3"/>
            <c:invertIfNegative val="1"/>
            <c:bubble3D val="0"/>
            <c:spPr>
              <a:solidFill>
                <a:srgbClr val="BFBFBF"/>
              </a:solidFill>
              <a:ln>
                <a:noFill/>
              </a:ln>
              <a:effectLst/>
            </c:spPr>
            <c:extLst>
              <c:ext xmlns:c16="http://schemas.microsoft.com/office/drawing/2014/chart" uri="{C3380CC4-5D6E-409C-BE32-E72D297353CC}">
                <c16:uniqueId val="{00000001-28FE-46B7-8C3D-3F57294B14E9}"/>
              </c:ext>
            </c:extLst>
          </c:dPt>
          <c:dPt>
            <c:idx val="4"/>
            <c:invertIfNegative val="1"/>
            <c:bubble3D val="0"/>
            <c:spPr>
              <a:solidFill>
                <a:srgbClr val="286EF0"/>
              </a:solidFill>
              <a:ln>
                <a:noFill/>
              </a:ln>
              <a:effectLst/>
            </c:spPr>
            <c:extLst>
              <c:ext xmlns:c16="http://schemas.microsoft.com/office/drawing/2014/chart" uri="{C3380CC4-5D6E-409C-BE32-E72D297353CC}">
                <c16:uniqueId val="{00000003-8E25-4C86-AA3C-9781B2164880}"/>
              </c:ext>
            </c:extLst>
          </c:dPt>
          <c:dLbls>
            <c:numFmt formatCode="0.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Vāji</c:v>
                </c:pt>
                <c:pt idx="1">
                  <c:v>Vidēji</c:v>
                </c:pt>
                <c:pt idx="2">
                  <c:v>Apmierinoši</c:v>
                </c:pt>
                <c:pt idx="3">
                  <c:v>Labi</c:v>
                </c:pt>
                <c:pt idx="4">
                  <c:v>Teicami</c:v>
                </c:pt>
              </c:strCache>
            </c:strRef>
          </c:cat>
          <c:val>
            <c:numRef>
              <c:f>'T1'!$B$2:$B$6</c:f>
              <c:numCache>
                <c:formatCode>#%</c:formatCode>
                <c:ptCount val="5"/>
                <c:pt idx="0">
                  <c:v>0</c:v>
                </c:pt>
                <c:pt idx="1">
                  <c:v>0</c:v>
                </c:pt>
                <c:pt idx="2">
                  <c:v>0.04</c:v>
                </c:pt>
                <c:pt idx="3">
                  <c:v>0.18</c:v>
                </c:pt>
                <c:pt idx="4">
                  <c:v>0.78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854-4622-9A99-7FEAD7C22DFB}"/>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en-US"/>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(Middel:4.43, Afwijking:0.7) (Antwoorden:56)</c:v>
                </c:pt>
              </c:strCache>
            </c:strRef>
          </c:tx>
          <c:spPr>
            <a:solidFill>
              <a:srgbClr val="BFBFBF"/>
            </a:solidFill>
            <a:ln>
              <a:noFill/>
            </a:ln>
            <a:effectLst/>
          </c:spPr>
          <c:invertIfNegative val="1"/>
          <c:dPt>
            <c:idx val="2"/>
            <c:invertIfNegative val="1"/>
            <c:bubble3D val="0"/>
            <c:spPr>
              <a:solidFill>
                <a:srgbClr val="BFBFBF"/>
              </a:solidFill>
              <a:ln>
                <a:noFill/>
              </a:ln>
              <a:effectLst/>
            </c:spPr>
            <c:extLst>
              <c:ext xmlns:c16="http://schemas.microsoft.com/office/drawing/2014/chart" uri="{C3380CC4-5D6E-409C-BE32-E72D297353CC}">
                <c16:uniqueId val="{00000005-2CF5-4ABC-B169-225FDEDD18FB}"/>
              </c:ext>
            </c:extLst>
          </c:dPt>
          <c:dPt>
            <c:idx val="3"/>
            <c:invertIfNegative val="1"/>
            <c:bubble3D val="0"/>
            <c:spPr>
              <a:solidFill>
                <a:srgbClr val="BFBFBF"/>
              </a:solidFill>
              <a:ln>
                <a:noFill/>
              </a:ln>
              <a:effectLst/>
            </c:spPr>
            <c:extLst>
              <c:ext xmlns:c16="http://schemas.microsoft.com/office/drawing/2014/chart" uri="{C3380CC4-5D6E-409C-BE32-E72D297353CC}">
                <c16:uniqueId val="{00000001-550B-4595-A2B0-4B9AC685A207}"/>
              </c:ext>
            </c:extLst>
          </c:dPt>
          <c:dPt>
            <c:idx val="4"/>
            <c:invertIfNegative val="1"/>
            <c:bubble3D val="0"/>
            <c:spPr>
              <a:solidFill>
                <a:srgbClr val="286EF0"/>
              </a:solidFill>
              <a:ln>
                <a:noFill/>
              </a:ln>
              <a:effectLst/>
            </c:spPr>
            <c:extLst>
              <c:ext xmlns:c16="http://schemas.microsoft.com/office/drawing/2014/chart" uri="{C3380CC4-5D6E-409C-BE32-E72D297353CC}">
                <c16:uniqueId val="{00000003-CF75-4702-B2E0-317508E4A5FB}"/>
              </c:ext>
            </c:extLst>
          </c:dPt>
          <c:dLbls>
            <c:numFmt formatCode="0.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Vāji</c:v>
                </c:pt>
                <c:pt idx="1">
                  <c:v>Vidēji</c:v>
                </c:pt>
                <c:pt idx="2">
                  <c:v>Apmierinoši</c:v>
                </c:pt>
                <c:pt idx="3">
                  <c:v>Labi</c:v>
                </c:pt>
                <c:pt idx="4">
                  <c:v>Teicami</c:v>
                </c:pt>
              </c:strCache>
            </c:strRef>
          </c:cat>
          <c:val>
            <c:numRef>
              <c:f>'T1'!$B$2:$B$6</c:f>
              <c:numCache>
                <c:formatCode>#%</c:formatCode>
                <c:ptCount val="5"/>
                <c:pt idx="0">
                  <c:v>0.03</c:v>
                </c:pt>
                <c:pt idx="1">
                  <c:v>0</c:v>
                </c:pt>
                <c:pt idx="2">
                  <c:v>0.1</c:v>
                </c:pt>
                <c:pt idx="3">
                  <c:v>0.33</c:v>
                </c:pt>
                <c:pt idx="4">
                  <c:v>0.54</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854-4622-9A99-7FEAD7C22DFB}"/>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en-US"/>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withinLinear" id="17">
  <a:schemeClr val="accent4"/>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withinLinear" id="17">
  <a:schemeClr val="accent4"/>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5.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7.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8.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9.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1.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2.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3.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4.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5.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6.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0.21195</cdr:x>
      <cdr:y>0</cdr:y>
    </cdr:from>
    <cdr:to>
      <cdr:x>0.29774</cdr:x>
      <cdr:y>0.10417</cdr:y>
    </cdr:to>
    <cdr:sp macro="" textlink="">
      <cdr:nvSpPr>
        <cdr:cNvPr id="2" name="Suorakulmio 1">
          <a:extLst xmlns:a="http://schemas.openxmlformats.org/drawingml/2006/main">
            <a:ext uri="{FF2B5EF4-FFF2-40B4-BE49-F238E27FC236}">
              <a16:creationId xmlns:a16="http://schemas.microsoft.com/office/drawing/2014/main" id="{99C28933-625A-1BB4-617E-5FF35AA02F2C}"/>
            </a:ext>
          </a:extLst>
        </cdr:cNvPr>
        <cdr:cNvSpPr/>
      </cdr:nvSpPr>
      <cdr:spPr>
        <a:xfrm xmlns:a="http://schemas.openxmlformats.org/drawingml/2006/main">
          <a:off x="2392069" y="0"/>
          <a:ext cx="968189" cy="770965"/>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fi-FI"/>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17D310-0C4F-4B4C-B025-B4A6F8DB9521}" type="datetimeFigureOut">
              <a:rPr lang="en-US" smtClean="0"/>
              <a:t>3/5/2024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B1BD57-0140-5543-8501-12A1D34515F5}" type="slidenum">
              <a:rPr lang="en-US" smtClean="0"/>
              <a:t>‹#›</a:t>
            </a:fld>
            <a:endParaRPr lang="en-US"/>
          </a:p>
        </p:txBody>
      </p:sp>
    </p:spTree>
    <p:extLst>
      <p:ext uri="{BB962C8B-B14F-4D97-AF65-F5344CB8AC3E}">
        <p14:creationId xmlns:p14="http://schemas.microsoft.com/office/powerpoint/2010/main" val="40610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3/5/2024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kern="1200">
        <a:solidFill>
          <a:schemeClr val="tx1"/>
        </a:solidFill>
        <a:latin typeface="Calibri Light"/>
        <a:ea typeface="+mn-ea"/>
        <a:cs typeface="+mn-cs"/>
      </a:defRPr>
    </a:lvl1pPr>
    <a:lvl2pPr marL="914217" algn="l" defTabSz="914217" rtl="0" eaLnBrk="1" latinLnBrk="0" hangingPunct="1">
      <a:defRPr sz="2400" kern="1200">
        <a:solidFill>
          <a:schemeClr val="tx1"/>
        </a:solidFill>
        <a:latin typeface="Calibri Light"/>
        <a:ea typeface="+mn-ea"/>
        <a:cs typeface="+mn-cs"/>
      </a:defRPr>
    </a:lvl2pPr>
    <a:lvl3pPr marL="1828434" algn="l" defTabSz="914217" rtl="0" eaLnBrk="1" latinLnBrk="0" hangingPunct="1">
      <a:defRPr sz="2400" kern="1200">
        <a:solidFill>
          <a:schemeClr val="tx1"/>
        </a:solidFill>
        <a:latin typeface="Calibri Light"/>
        <a:ea typeface="+mn-ea"/>
        <a:cs typeface="+mn-cs"/>
      </a:defRPr>
    </a:lvl3pPr>
    <a:lvl4pPr marL="2742651" algn="l" defTabSz="914217" rtl="0" eaLnBrk="1" latinLnBrk="0" hangingPunct="1">
      <a:defRPr sz="2400" kern="1200">
        <a:solidFill>
          <a:schemeClr val="tx1"/>
        </a:solidFill>
        <a:latin typeface="Calibri Light"/>
        <a:ea typeface="+mn-ea"/>
        <a:cs typeface="+mn-cs"/>
      </a:defRPr>
    </a:lvl4pPr>
    <a:lvl5pPr marL="3656868" algn="l" defTabSz="914217" rtl="0" eaLnBrk="1" latinLnBrk="0" hangingPunct="1">
      <a:defRPr sz="2400" kern="1200">
        <a:solidFill>
          <a:schemeClr val="tx1"/>
        </a:solidFill>
        <a:latin typeface="Calibri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6BE02D-20C0-F840-AFAC-BEA99C74FDC2}" type="slidenum">
              <a:rPr lang="en-US" smtClean="0"/>
              <a:pPr/>
              <a:t>1</a:t>
            </a:fld>
            <a:endParaRPr lang="en-US"/>
          </a:p>
        </p:txBody>
      </p:sp>
    </p:spTree>
    <p:extLst>
      <p:ext uri="{BB962C8B-B14F-4D97-AF65-F5344CB8AC3E}">
        <p14:creationId xmlns:p14="http://schemas.microsoft.com/office/powerpoint/2010/main" val="822084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fld id="{006BE02D-20C0-F840-AFAC-BEA99C74FDC2}" type="slidenum">
              <a:rPr lang="en-US" smtClean="0"/>
              <a:pPr/>
              <a:t>23</a:t>
            </a:fld>
            <a:endParaRPr lang="en-US"/>
          </a:p>
        </p:txBody>
      </p:sp>
    </p:spTree>
    <p:extLst>
      <p:ext uri="{BB962C8B-B14F-4D97-AF65-F5344CB8AC3E}">
        <p14:creationId xmlns:p14="http://schemas.microsoft.com/office/powerpoint/2010/main" val="1318116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063461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6BE02D-20C0-F840-AFAC-BEA99C74FDC2}" type="slidenum">
              <a:rPr lang="en-US" smtClean="0"/>
              <a:pPr/>
              <a:t>25</a:t>
            </a:fld>
            <a:endParaRPr lang="en-US"/>
          </a:p>
        </p:txBody>
      </p:sp>
    </p:spTree>
    <p:extLst>
      <p:ext uri="{BB962C8B-B14F-4D97-AF65-F5344CB8AC3E}">
        <p14:creationId xmlns:p14="http://schemas.microsoft.com/office/powerpoint/2010/main" val="2993332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fld id="{006BE02D-20C0-F840-AFAC-BEA99C74FDC2}" type="slidenum">
              <a:rPr lang="en-US" smtClean="0"/>
              <a:pPr/>
              <a:t>26</a:t>
            </a:fld>
            <a:endParaRPr lang="en-US"/>
          </a:p>
        </p:txBody>
      </p:sp>
    </p:spTree>
    <p:extLst>
      <p:ext uri="{BB962C8B-B14F-4D97-AF65-F5344CB8AC3E}">
        <p14:creationId xmlns:p14="http://schemas.microsoft.com/office/powerpoint/2010/main" val="1816160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06BE02D-20C0-F840-AFAC-BEA99C74FDC2}" type="slidenum">
              <a:rPr lang="en-US" smtClean="0"/>
              <a:pPr/>
              <a:t>27</a:t>
            </a:fld>
            <a:endParaRPr lang="en-US"/>
          </a:p>
        </p:txBody>
      </p:sp>
    </p:spTree>
    <p:extLst>
      <p:ext uri="{BB962C8B-B14F-4D97-AF65-F5344CB8AC3E}">
        <p14:creationId xmlns:p14="http://schemas.microsoft.com/office/powerpoint/2010/main" val="2824151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fld id="{006BE02D-20C0-F840-AFAC-BEA99C74FDC2}" type="slidenum">
              <a:rPr lang="en-US" smtClean="0"/>
              <a:pPr/>
              <a:t>28</a:t>
            </a:fld>
            <a:endParaRPr lang="en-US"/>
          </a:p>
        </p:txBody>
      </p:sp>
    </p:spTree>
    <p:extLst>
      <p:ext uri="{BB962C8B-B14F-4D97-AF65-F5344CB8AC3E}">
        <p14:creationId xmlns:p14="http://schemas.microsoft.com/office/powerpoint/2010/main" val="1071235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410748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881858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503331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fld id="{006BE02D-20C0-F840-AFAC-BEA99C74FDC2}" type="slidenum">
              <a:rPr lang="en-US" smtClean="0"/>
              <a:pPr/>
              <a:t>32</a:t>
            </a:fld>
            <a:endParaRPr lang="en-US"/>
          </a:p>
        </p:txBody>
      </p:sp>
    </p:spTree>
    <p:extLst>
      <p:ext uri="{BB962C8B-B14F-4D97-AF65-F5344CB8AC3E}">
        <p14:creationId xmlns:p14="http://schemas.microsoft.com/office/powerpoint/2010/main" val="3503331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6BE02D-20C0-F840-AFAC-BEA99C74FDC2}" type="slidenum">
              <a:rPr lang="en-US" smtClean="0"/>
              <a:pPr/>
              <a:t>2</a:t>
            </a:fld>
            <a:endParaRPr lang="en-US"/>
          </a:p>
        </p:txBody>
      </p:sp>
    </p:spTree>
    <p:extLst>
      <p:ext uri="{BB962C8B-B14F-4D97-AF65-F5344CB8AC3E}">
        <p14:creationId xmlns:p14="http://schemas.microsoft.com/office/powerpoint/2010/main" val="1538237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fld id="{006BE02D-20C0-F840-AFAC-BEA99C74FDC2}" type="slidenum">
              <a:rPr lang="en-US" smtClean="0"/>
              <a:pPr/>
              <a:t>33</a:t>
            </a:fld>
            <a:endParaRPr lang="en-US"/>
          </a:p>
        </p:txBody>
      </p:sp>
    </p:spTree>
    <p:extLst>
      <p:ext uri="{BB962C8B-B14F-4D97-AF65-F5344CB8AC3E}">
        <p14:creationId xmlns:p14="http://schemas.microsoft.com/office/powerpoint/2010/main" val="230030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148946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306848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6BE02D-20C0-F840-AFAC-BEA99C74FDC2}" type="slidenum">
              <a:rPr lang="en-US" smtClean="0"/>
              <a:pPr/>
              <a:t>36</a:t>
            </a:fld>
            <a:endParaRPr lang="en-US"/>
          </a:p>
        </p:txBody>
      </p:sp>
    </p:spTree>
    <p:extLst>
      <p:ext uri="{BB962C8B-B14F-4D97-AF65-F5344CB8AC3E}">
        <p14:creationId xmlns:p14="http://schemas.microsoft.com/office/powerpoint/2010/main" val="3805576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06BE02D-20C0-F840-AFAC-BEA99C74FDC2}" type="slidenum">
              <a:rPr lang="en-US" smtClean="0"/>
              <a:pPr/>
              <a:t>37</a:t>
            </a:fld>
            <a:endParaRPr lang="en-US"/>
          </a:p>
        </p:txBody>
      </p:sp>
    </p:spTree>
    <p:extLst>
      <p:ext uri="{BB962C8B-B14F-4D97-AF65-F5344CB8AC3E}">
        <p14:creationId xmlns:p14="http://schemas.microsoft.com/office/powerpoint/2010/main" val="32615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06BE02D-20C0-F840-AFAC-BEA99C74FDC2}" type="slidenum">
              <a:rPr lang="en-US" smtClean="0"/>
              <a:pPr/>
              <a:t>5</a:t>
            </a:fld>
            <a:endParaRPr lang="en-US"/>
          </a:p>
        </p:txBody>
      </p:sp>
    </p:spTree>
    <p:extLst>
      <p:ext uri="{BB962C8B-B14F-4D97-AF65-F5344CB8AC3E}">
        <p14:creationId xmlns:p14="http://schemas.microsoft.com/office/powerpoint/2010/main" val="3175782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6BE02D-20C0-F840-AFAC-BEA99C74FDC2}" type="slidenum">
              <a:rPr lang="en-US" smtClean="0"/>
              <a:pPr/>
              <a:t>8</a:t>
            </a:fld>
            <a:endParaRPr lang="en-US"/>
          </a:p>
        </p:txBody>
      </p:sp>
    </p:spTree>
    <p:extLst>
      <p:ext uri="{BB962C8B-B14F-4D97-AF65-F5344CB8AC3E}">
        <p14:creationId xmlns:p14="http://schemas.microsoft.com/office/powerpoint/2010/main" val="3417159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fld id="{006BE02D-20C0-F840-AFAC-BEA99C74FDC2}" type="slidenum">
              <a:rPr lang="en-US" smtClean="0"/>
              <a:pPr/>
              <a:t>9</a:t>
            </a:fld>
            <a:endParaRPr lang="en-US"/>
          </a:p>
        </p:txBody>
      </p:sp>
    </p:spTree>
    <p:extLst>
      <p:ext uri="{BB962C8B-B14F-4D97-AF65-F5344CB8AC3E}">
        <p14:creationId xmlns:p14="http://schemas.microsoft.com/office/powerpoint/2010/main" val="3211578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06BE02D-20C0-F840-AFAC-BEA99C74FDC2}" type="slidenum">
              <a:rPr lang="en-US" smtClean="0"/>
              <a:pPr/>
              <a:t>11</a:t>
            </a:fld>
            <a:endParaRPr lang="en-US"/>
          </a:p>
        </p:txBody>
      </p:sp>
    </p:spTree>
    <p:extLst>
      <p:ext uri="{BB962C8B-B14F-4D97-AF65-F5344CB8AC3E}">
        <p14:creationId xmlns:p14="http://schemas.microsoft.com/office/powerpoint/2010/main" val="3268124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fld id="{006BE02D-20C0-F840-AFAC-BEA99C74FDC2}" type="slidenum">
              <a:rPr lang="en-US" smtClean="0"/>
              <a:pPr/>
              <a:t>20</a:t>
            </a:fld>
            <a:endParaRPr lang="en-US"/>
          </a:p>
        </p:txBody>
      </p:sp>
    </p:spTree>
    <p:extLst>
      <p:ext uri="{BB962C8B-B14F-4D97-AF65-F5344CB8AC3E}">
        <p14:creationId xmlns:p14="http://schemas.microsoft.com/office/powerpoint/2010/main" val="3062545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06BE02D-20C0-F840-AFAC-BEA99C74FDC2}" type="slidenum">
              <a:rPr lang="en-US" smtClean="0"/>
              <a:pPr/>
              <a:t>21</a:t>
            </a:fld>
            <a:endParaRPr lang="en-US"/>
          </a:p>
        </p:txBody>
      </p:sp>
    </p:spTree>
    <p:extLst>
      <p:ext uri="{BB962C8B-B14F-4D97-AF65-F5344CB8AC3E}">
        <p14:creationId xmlns:p14="http://schemas.microsoft.com/office/powerpoint/2010/main" val="3871388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fld id="{006BE02D-20C0-F840-AFAC-BEA99C74FDC2}" type="slidenum">
              <a:rPr lang="en-US" smtClean="0"/>
              <a:pPr/>
              <a:t>22</a:t>
            </a:fld>
            <a:endParaRPr lang="en-US"/>
          </a:p>
        </p:txBody>
      </p:sp>
    </p:spTree>
    <p:extLst>
      <p:ext uri="{BB962C8B-B14F-4D97-AF65-F5344CB8AC3E}">
        <p14:creationId xmlns:p14="http://schemas.microsoft.com/office/powerpoint/2010/main" val="1265291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Placeholder-squares">
    <p:spTree>
      <p:nvGrpSpPr>
        <p:cNvPr id="1" name=""/>
        <p:cNvGrpSpPr/>
        <p:nvPr/>
      </p:nvGrpSpPr>
      <p:grpSpPr>
        <a:xfrm>
          <a:off x="0" y="0"/>
          <a:ext cx="0" cy="0"/>
          <a:chOff x="0" y="0"/>
          <a:chExt cx="0" cy="0"/>
        </a:xfrm>
      </p:grpSpPr>
      <p:sp>
        <p:nvSpPr>
          <p:cNvPr id="8" name="Picture Placeholder 13"/>
          <p:cNvSpPr>
            <a:spLocks noGrp="1" noChangeAspect="1"/>
          </p:cNvSpPr>
          <p:nvPr>
            <p:ph type="pic" sz="quarter" idx="13"/>
          </p:nvPr>
        </p:nvSpPr>
        <p:spPr>
          <a:xfrm>
            <a:off x="0" y="0"/>
            <a:ext cx="5615627" cy="13716000"/>
          </a:xfrm>
          <a:prstGeom prst="rect">
            <a:avLst/>
          </a:prstGeo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a:p>
        </p:txBody>
      </p:sp>
      <p:sp>
        <p:nvSpPr>
          <p:cNvPr id="9" name="Picture Placeholder 13"/>
          <p:cNvSpPr>
            <a:spLocks noGrp="1" noChangeAspect="1"/>
          </p:cNvSpPr>
          <p:nvPr>
            <p:ph type="pic" sz="quarter" idx="14"/>
          </p:nvPr>
        </p:nvSpPr>
        <p:spPr>
          <a:xfrm>
            <a:off x="5865173" y="0"/>
            <a:ext cx="5615627" cy="6662454"/>
          </a:xfrm>
          <a:prstGeom prst="rect">
            <a:avLst/>
          </a:prstGeo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a:p>
        </p:txBody>
      </p:sp>
      <p:sp>
        <p:nvSpPr>
          <p:cNvPr id="10" name="Picture Placeholder 13"/>
          <p:cNvSpPr>
            <a:spLocks noGrp="1" noChangeAspect="1"/>
          </p:cNvSpPr>
          <p:nvPr>
            <p:ph type="pic" sz="quarter" idx="15"/>
          </p:nvPr>
        </p:nvSpPr>
        <p:spPr>
          <a:xfrm>
            <a:off x="5865173" y="6896100"/>
            <a:ext cx="5615627" cy="6819900"/>
          </a:xfrm>
          <a:prstGeom prst="rect">
            <a:avLst/>
          </a:prstGeo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1312263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12968592" y="6982688"/>
            <a:ext cx="9995368" cy="5202381"/>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0" y="4331370"/>
            <a:ext cx="24377650" cy="6039851"/>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12973194" y="0"/>
            <a:ext cx="11385261" cy="1371600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0" y="8423564"/>
            <a:ext cx="24358455" cy="5292436"/>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0" y="0"/>
            <a:ext cx="24377650" cy="5664200"/>
          </a:xfrm>
          <a:prstGeom prst="rect">
            <a:avLst/>
          </a:prstGeom>
          <a:solidFill>
            <a:schemeClr val="bg1">
              <a:lumMod val="95000"/>
            </a:schemeClr>
          </a:solidFill>
        </p:spPr>
        <p:txBody>
          <a:bodyPr>
            <a:normAutofit/>
          </a:bodyPr>
          <a:lstStyle>
            <a:lvl1pPr>
              <a:defRPr sz="2000"/>
            </a:lvl1pPr>
          </a:lstStyle>
          <a:p>
            <a:endParaRPr lang="en-US"/>
          </a:p>
        </p:txBody>
      </p:sp>
      <p:sp>
        <p:nvSpPr>
          <p:cNvPr id="6" name="Picture Placeholder 4"/>
          <p:cNvSpPr>
            <a:spLocks noGrp="1"/>
          </p:cNvSpPr>
          <p:nvPr>
            <p:ph type="pic" sz="quarter" idx="11"/>
          </p:nvPr>
        </p:nvSpPr>
        <p:spPr>
          <a:xfrm>
            <a:off x="9598152" y="3070225"/>
            <a:ext cx="5184648" cy="5184648"/>
          </a:xfrm>
          <a:prstGeom prst="ellipse">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7_Macbook Mockup">
    <p:spTree>
      <p:nvGrpSpPr>
        <p:cNvPr id="1" name=""/>
        <p:cNvGrpSpPr/>
        <p:nvPr/>
      </p:nvGrpSpPr>
      <p:grpSpPr>
        <a:xfrm>
          <a:off x="0" y="0"/>
          <a:ext cx="0" cy="0"/>
          <a:chOff x="0" y="0"/>
          <a:chExt cx="0" cy="0"/>
        </a:xfrm>
      </p:grpSpPr>
      <p:sp>
        <p:nvSpPr>
          <p:cNvPr id="10" name="Picture Placeholder 4"/>
          <p:cNvSpPr>
            <a:spLocks noGrp="1"/>
          </p:cNvSpPr>
          <p:nvPr>
            <p:ph type="pic" sz="quarter" idx="16"/>
          </p:nvPr>
        </p:nvSpPr>
        <p:spPr>
          <a:xfrm>
            <a:off x="18690145" y="5325322"/>
            <a:ext cx="3338587" cy="5949759"/>
          </a:xfrm>
          <a:prstGeom prst="rect">
            <a:avLst/>
          </a:prstGeom>
          <a:solidFill>
            <a:schemeClr val="bg1">
              <a:lumMod val="95000"/>
            </a:schemeClr>
          </a:solidFill>
        </p:spPr>
        <p:txBody>
          <a:bodyPr>
            <a:normAutofit/>
          </a:bodyPr>
          <a:lstStyle>
            <a:lvl1pPr>
              <a:defRPr sz="2000"/>
            </a:lvl1pPr>
          </a:lstStyle>
          <a:p>
            <a:endParaRPr lang="en-US"/>
          </a:p>
        </p:txBody>
      </p:sp>
      <p:sp>
        <p:nvSpPr>
          <p:cNvPr id="11" name="Picture Placeholder 4"/>
          <p:cNvSpPr>
            <a:spLocks noGrp="1"/>
          </p:cNvSpPr>
          <p:nvPr>
            <p:ph type="pic" sz="quarter" idx="17"/>
          </p:nvPr>
        </p:nvSpPr>
        <p:spPr>
          <a:xfrm>
            <a:off x="14351933" y="5325322"/>
            <a:ext cx="3338587" cy="5949759"/>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7_Macbook Mockup">
    <p:spTree>
      <p:nvGrpSpPr>
        <p:cNvPr id="1" name=""/>
        <p:cNvGrpSpPr/>
        <p:nvPr/>
      </p:nvGrpSpPr>
      <p:grpSpPr>
        <a:xfrm>
          <a:off x="0" y="0"/>
          <a:ext cx="0" cy="0"/>
          <a:chOff x="0" y="0"/>
          <a:chExt cx="0" cy="0"/>
        </a:xfrm>
      </p:grpSpPr>
      <p:sp>
        <p:nvSpPr>
          <p:cNvPr id="6" name="Picture Placeholder 4"/>
          <p:cNvSpPr>
            <a:spLocks noGrp="1"/>
          </p:cNvSpPr>
          <p:nvPr>
            <p:ph type="pic" sz="quarter" idx="16"/>
          </p:nvPr>
        </p:nvSpPr>
        <p:spPr>
          <a:xfrm>
            <a:off x="18085951" y="2748000"/>
            <a:ext cx="4917347" cy="8763297"/>
          </a:xfrm>
          <a:prstGeom prst="rect">
            <a:avLst/>
          </a:prstGeom>
          <a:solidFill>
            <a:schemeClr val="bg1">
              <a:lumMod val="95000"/>
            </a:schemeClr>
          </a:solidFill>
        </p:spPr>
        <p:txBody>
          <a:bodyPr>
            <a:normAutofit/>
          </a:bodyPr>
          <a:lstStyle>
            <a:lvl1pPr>
              <a:defRPr sz="2000"/>
            </a:lvl1pPr>
          </a:lstStyle>
          <a:p>
            <a:endParaRPr lang="en-US"/>
          </a:p>
        </p:txBody>
      </p:sp>
      <p:sp>
        <p:nvSpPr>
          <p:cNvPr id="7" name="Picture Placeholder 4"/>
          <p:cNvSpPr>
            <a:spLocks noGrp="1"/>
          </p:cNvSpPr>
          <p:nvPr>
            <p:ph type="pic" sz="quarter" idx="17"/>
          </p:nvPr>
        </p:nvSpPr>
        <p:spPr>
          <a:xfrm>
            <a:off x="12450973" y="2748000"/>
            <a:ext cx="4917347" cy="8763297"/>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Macbook Mockup">
    <p:spTree>
      <p:nvGrpSpPr>
        <p:cNvPr id="1" name=""/>
        <p:cNvGrpSpPr/>
        <p:nvPr/>
      </p:nvGrpSpPr>
      <p:grpSpPr>
        <a:xfrm>
          <a:off x="0" y="0"/>
          <a:ext cx="0" cy="0"/>
          <a:chOff x="0" y="0"/>
          <a:chExt cx="0" cy="0"/>
        </a:xfrm>
      </p:grpSpPr>
      <p:sp>
        <p:nvSpPr>
          <p:cNvPr id="10" name="Picture Placeholder 4"/>
          <p:cNvSpPr>
            <a:spLocks noGrp="1"/>
          </p:cNvSpPr>
          <p:nvPr>
            <p:ph type="pic" sz="quarter" idx="16"/>
          </p:nvPr>
        </p:nvSpPr>
        <p:spPr>
          <a:xfrm>
            <a:off x="6895905" y="5325322"/>
            <a:ext cx="3338587" cy="5949759"/>
          </a:xfrm>
          <a:prstGeom prst="rect">
            <a:avLst/>
          </a:prstGeom>
          <a:solidFill>
            <a:schemeClr val="bg1">
              <a:lumMod val="95000"/>
            </a:schemeClr>
          </a:solidFill>
        </p:spPr>
        <p:txBody>
          <a:bodyPr>
            <a:normAutofit/>
          </a:bodyPr>
          <a:lstStyle>
            <a:lvl1pPr>
              <a:defRPr sz="2000"/>
            </a:lvl1pPr>
          </a:lstStyle>
          <a:p>
            <a:endParaRPr lang="en-US"/>
          </a:p>
        </p:txBody>
      </p:sp>
      <p:sp>
        <p:nvSpPr>
          <p:cNvPr id="11" name="Picture Placeholder 4"/>
          <p:cNvSpPr>
            <a:spLocks noGrp="1"/>
          </p:cNvSpPr>
          <p:nvPr>
            <p:ph type="pic" sz="quarter" idx="17"/>
          </p:nvPr>
        </p:nvSpPr>
        <p:spPr>
          <a:xfrm>
            <a:off x="2557693" y="5325322"/>
            <a:ext cx="3338587" cy="5949759"/>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Macbook Mockup">
    <p:spTree>
      <p:nvGrpSpPr>
        <p:cNvPr id="1" name=""/>
        <p:cNvGrpSpPr/>
        <p:nvPr/>
      </p:nvGrpSpPr>
      <p:grpSpPr>
        <a:xfrm>
          <a:off x="0" y="0"/>
          <a:ext cx="0" cy="0"/>
          <a:chOff x="0" y="0"/>
          <a:chExt cx="0" cy="0"/>
        </a:xfrm>
      </p:grpSpPr>
      <p:sp>
        <p:nvSpPr>
          <p:cNvPr id="10" name="Picture Placeholder 4"/>
          <p:cNvSpPr>
            <a:spLocks noGrp="1"/>
          </p:cNvSpPr>
          <p:nvPr>
            <p:ph type="pic" sz="quarter" idx="16"/>
          </p:nvPr>
        </p:nvSpPr>
        <p:spPr>
          <a:xfrm>
            <a:off x="13184685" y="4120571"/>
            <a:ext cx="10150980" cy="5696018"/>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_Macbook Mockup">
    <p:spTree>
      <p:nvGrpSpPr>
        <p:cNvPr id="1" name=""/>
        <p:cNvGrpSpPr/>
        <p:nvPr/>
      </p:nvGrpSpPr>
      <p:grpSpPr>
        <a:xfrm>
          <a:off x="0" y="0"/>
          <a:ext cx="0" cy="0"/>
          <a:chOff x="0" y="0"/>
          <a:chExt cx="0" cy="0"/>
        </a:xfrm>
      </p:grpSpPr>
      <p:sp>
        <p:nvSpPr>
          <p:cNvPr id="13" name="Picture Placeholder 4"/>
          <p:cNvSpPr>
            <a:spLocks noGrp="1"/>
          </p:cNvSpPr>
          <p:nvPr>
            <p:ph type="pic" sz="quarter" idx="16"/>
          </p:nvPr>
        </p:nvSpPr>
        <p:spPr>
          <a:xfrm>
            <a:off x="15741967" y="2028911"/>
            <a:ext cx="7132320" cy="9537192"/>
          </a:xfrm>
          <a:prstGeom prst="rect">
            <a:avLst/>
          </a:prstGeom>
          <a:solidFill>
            <a:schemeClr val="bg1">
              <a:lumMod val="95000"/>
            </a:schemeClr>
          </a:solidFill>
        </p:spPr>
        <p:txBody>
          <a:bodyPr>
            <a:normAutofit/>
          </a:bodyPr>
          <a:lstStyle>
            <a:lvl1pPr>
              <a:defRPr sz="2000"/>
            </a:lvl1pPr>
          </a:lstStyle>
          <a:p>
            <a:endParaRPr lang="en-US"/>
          </a:p>
        </p:txBody>
      </p:sp>
      <p:sp>
        <p:nvSpPr>
          <p:cNvPr id="14" name="Picture Placeholder 4"/>
          <p:cNvSpPr>
            <a:spLocks noGrp="1"/>
          </p:cNvSpPr>
          <p:nvPr>
            <p:ph type="pic" sz="quarter" idx="17"/>
          </p:nvPr>
        </p:nvSpPr>
        <p:spPr>
          <a:xfrm>
            <a:off x="8609647" y="2028911"/>
            <a:ext cx="7132320" cy="9537192"/>
          </a:xfrm>
          <a:prstGeom prst="rect">
            <a:avLst/>
          </a:prstGeom>
          <a:solidFill>
            <a:schemeClr val="bg1">
              <a:lumMod val="95000"/>
            </a:schemeClr>
          </a:solidFill>
        </p:spPr>
        <p:txBody>
          <a:bodyPr>
            <a:normAutofit/>
          </a:bodyPr>
          <a:lstStyle>
            <a:lvl1pPr>
              <a:defRPr sz="2000"/>
            </a:lvl1pPr>
          </a:lstStyle>
          <a:p>
            <a:endParaRPr lang="en-US"/>
          </a:p>
        </p:txBody>
      </p:sp>
      <p:sp>
        <p:nvSpPr>
          <p:cNvPr id="15" name="Picture Placeholder 4"/>
          <p:cNvSpPr>
            <a:spLocks noGrp="1"/>
          </p:cNvSpPr>
          <p:nvPr>
            <p:ph type="pic" sz="quarter" idx="18"/>
          </p:nvPr>
        </p:nvSpPr>
        <p:spPr>
          <a:xfrm>
            <a:off x="1477327" y="2028911"/>
            <a:ext cx="7132320" cy="9537192"/>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0" y="0"/>
            <a:ext cx="12188825" cy="13716000"/>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Macbook Mockup">
    <p:spTree>
      <p:nvGrpSpPr>
        <p:cNvPr id="1" name=""/>
        <p:cNvGrpSpPr/>
        <p:nvPr/>
      </p:nvGrpSpPr>
      <p:grpSpPr>
        <a:xfrm>
          <a:off x="0" y="0"/>
          <a:ext cx="0" cy="0"/>
          <a:chOff x="0" y="0"/>
          <a:chExt cx="0" cy="0"/>
        </a:xfrm>
      </p:grpSpPr>
      <p:sp>
        <p:nvSpPr>
          <p:cNvPr id="14" name="Picture Placeholder 4"/>
          <p:cNvSpPr>
            <a:spLocks noGrp="1"/>
          </p:cNvSpPr>
          <p:nvPr>
            <p:ph type="pic" sz="quarter" idx="17"/>
          </p:nvPr>
        </p:nvSpPr>
        <p:spPr>
          <a:xfrm>
            <a:off x="8201602" y="3794760"/>
            <a:ext cx="7974444" cy="452628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Macbook Mockup">
    <p:spTree>
      <p:nvGrpSpPr>
        <p:cNvPr id="1" name=""/>
        <p:cNvGrpSpPr/>
        <p:nvPr/>
      </p:nvGrpSpPr>
      <p:grpSpPr>
        <a:xfrm>
          <a:off x="0" y="0"/>
          <a:ext cx="0" cy="0"/>
          <a:chOff x="0" y="0"/>
          <a:chExt cx="0" cy="0"/>
        </a:xfrm>
      </p:grpSpPr>
      <p:sp>
        <p:nvSpPr>
          <p:cNvPr id="14" name="Picture Placeholder 4"/>
          <p:cNvSpPr>
            <a:spLocks noGrp="1"/>
          </p:cNvSpPr>
          <p:nvPr>
            <p:ph type="pic" sz="quarter" idx="17"/>
          </p:nvPr>
        </p:nvSpPr>
        <p:spPr>
          <a:xfrm>
            <a:off x="2143702" y="3794760"/>
            <a:ext cx="7974444" cy="452628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4_Macbook Mockup">
    <p:spTree>
      <p:nvGrpSpPr>
        <p:cNvPr id="1" name=""/>
        <p:cNvGrpSpPr/>
        <p:nvPr/>
      </p:nvGrpSpPr>
      <p:grpSpPr>
        <a:xfrm>
          <a:off x="0" y="0"/>
          <a:ext cx="0" cy="0"/>
          <a:chOff x="0" y="0"/>
          <a:chExt cx="0" cy="0"/>
        </a:xfrm>
      </p:grpSpPr>
      <p:sp>
        <p:nvSpPr>
          <p:cNvPr id="14" name="Picture Placeholder 4"/>
          <p:cNvSpPr>
            <a:spLocks noGrp="1"/>
          </p:cNvSpPr>
          <p:nvPr>
            <p:ph type="pic" sz="quarter" idx="17"/>
          </p:nvPr>
        </p:nvSpPr>
        <p:spPr>
          <a:xfrm>
            <a:off x="14473646" y="4415246"/>
            <a:ext cx="7498080" cy="4728754"/>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5_Macbook Mockup">
    <p:spTree>
      <p:nvGrpSpPr>
        <p:cNvPr id="1" name=""/>
        <p:cNvGrpSpPr/>
        <p:nvPr/>
      </p:nvGrpSpPr>
      <p:grpSpPr>
        <a:xfrm>
          <a:off x="0" y="0"/>
          <a:ext cx="0" cy="0"/>
          <a:chOff x="0" y="0"/>
          <a:chExt cx="0" cy="0"/>
        </a:xfrm>
      </p:grpSpPr>
      <p:sp>
        <p:nvSpPr>
          <p:cNvPr id="8" name="Picture Placeholder 4"/>
          <p:cNvSpPr>
            <a:spLocks noGrp="1"/>
          </p:cNvSpPr>
          <p:nvPr>
            <p:ph type="pic" sz="quarter" idx="17"/>
          </p:nvPr>
        </p:nvSpPr>
        <p:spPr>
          <a:xfrm>
            <a:off x="6043930" y="4533900"/>
            <a:ext cx="12289790" cy="7566660"/>
          </a:xfrm>
          <a:prstGeom prst="rect">
            <a:avLst/>
          </a:prstGeom>
          <a:solidFill>
            <a:schemeClr val="bg1">
              <a:lumMod val="95000"/>
            </a:schemeClr>
          </a:solidFill>
        </p:spPr>
        <p:txBody>
          <a:bodyPr>
            <a:normAutofit/>
          </a:bodyPr>
          <a:lstStyle>
            <a:lvl1pPr>
              <a:defRPr sz="2000"/>
            </a:lvl1pPr>
          </a:lstStyle>
          <a:p>
            <a:endParaRPr lang="en-US"/>
          </a:p>
        </p:txBody>
      </p:sp>
      <p:sp>
        <p:nvSpPr>
          <p:cNvPr id="9" name="Picture Placeholder 4"/>
          <p:cNvSpPr>
            <a:spLocks noGrp="1"/>
          </p:cNvSpPr>
          <p:nvPr>
            <p:ph type="pic" sz="quarter" idx="18"/>
          </p:nvPr>
        </p:nvSpPr>
        <p:spPr>
          <a:xfrm>
            <a:off x="-6245860" y="4533900"/>
            <a:ext cx="12289790" cy="7566660"/>
          </a:xfrm>
          <a:prstGeom prst="rect">
            <a:avLst/>
          </a:prstGeom>
          <a:solidFill>
            <a:schemeClr val="bg1">
              <a:lumMod val="95000"/>
            </a:schemeClr>
          </a:solidFill>
        </p:spPr>
        <p:txBody>
          <a:bodyPr>
            <a:normAutofit/>
          </a:bodyPr>
          <a:lstStyle>
            <a:lvl1pPr>
              <a:defRPr sz="2000"/>
            </a:lvl1pPr>
          </a:lstStyle>
          <a:p>
            <a:endParaRPr lang="en-US"/>
          </a:p>
        </p:txBody>
      </p:sp>
      <p:sp>
        <p:nvSpPr>
          <p:cNvPr id="10" name="Picture Placeholder 4"/>
          <p:cNvSpPr>
            <a:spLocks noGrp="1"/>
          </p:cNvSpPr>
          <p:nvPr>
            <p:ph type="pic" sz="quarter" idx="19"/>
          </p:nvPr>
        </p:nvSpPr>
        <p:spPr>
          <a:xfrm>
            <a:off x="18333720" y="4533900"/>
            <a:ext cx="12289790" cy="756666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6_Macbook Mockup">
    <p:spTree>
      <p:nvGrpSpPr>
        <p:cNvPr id="1" name=""/>
        <p:cNvGrpSpPr/>
        <p:nvPr/>
      </p:nvGrpSpPr>
      <p:grpSpPr>
        <a:xfrm>
          <a:off x="0" y="0"/>
          <a:ext cx="0" cy="0"/>
          <a:chOff x="0" y="0"/>
          <a:chExt cx="0" cy="0"/>
        </a:xfrm>
      </p:grpSpPr>
      <p:sp>
        <p:nvSpPr>
          <p:cNvPr id="10" name="Picture Placeholder 4"/>
          <p:cNvSpPr>
            <a:spLocks noGrp="1"/>
          </p:cNvSpPr>
          <p:nvPr>
            <p:ph type="pic" sz="quarter" idx="19"/>
          </p:nvPr>
        </p:nvSpPr>
        <p:spPr>
          <a:xfrm>
            <a:off x="12150723" y="4579554"/>
            <a:ext cx="12226925" cy="6680885"/>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Responsive Design">
    <p:spTree>
      <p:nvGrpSpPr>
        <p:cNvPr id="1" name=""/>
        <p:cNvGrpSpPr/>
        <p:nvPr/>
      </p:nvGrpSpPr>
      <p:grpSpPr>
        <a:xfrm>
          <a:off x="0" y="0"/>
          <a:ext cx="0" cy="0"/>
          <a:chOff x="0" y="0"/>
          <a:chExt cx="0" cy="0"/>
        </a:xfrm>
      </p:grpSpPr>
      <p:sp>
        <p:nvSpPr>
          <p:cNvPr id="9" name="Picture Placeholder 2"/>
          <p:cNvSpPr>
            <a:spLocks noGrp="1" noChangeAspect="1"/>
          </p:cNvSpPr>
          <p:nvPr>
            <p:ph type="pic" sz="quarter" idx="25"/>
          </p:nvPr>
        </p:nvSpPr>
        <p:spPr>
          <a:xfrm>
            <a:off x="8434174" y="5371869"/>
            <a:ext cx="6679466" cy="3785477"/>
          </a:xfrm>
        </p:spPr>
        <p:txBody>
          <a:bodyPr anchor="t">
            <a:normAutofit/>
          </a:bodyPr>
          <a:lstStyle>
            <a:lvl1pPr marL="0" indent="0" algn="ctr">
              <a:buNone/>
              <a:defRPr sz="2199">
                <a:latin typeface="Calibri Light"/>
                <a:cs typeface="Calibri Light"/>
              </a:defRPr>
            </a:lvl1pPr>
          </a:lstStyle>
          <a:p>
            <a:endParaRPr lang="id-ID"/>
          </a:p>
        </p:txBody>
      </p:sp>
      <p:sp>
        <p:nvSpPr>
          <p:cNvPr id="17" name="Picture Placeholder 2"/>
          <p:cNvSpPr>
            <a:spLocks noGrp="1" noChangeAspect="1"/>
          </p:cNvSpPr>
          <p:nvPr>
            <p:ph type="pic" sz="quarter" idx="22" hasCustomPrompt="1"/>
          </p:nvPr>
        </p:nvSpPr>
        <p:spPr>
          <a:xfrm>
            <a:off x="16352915" y="8991653"/>
            <a:ext cx="1013634" cy="1768937"/>
          </a:xfrm>
        </p:spPr>
        <p:txBody>
          <a:bodyPr anchor="t">
            <a:normAutofit/>
          </a:bodyPr>
          <a:lstStyle>
            <a:lvl1pPr marL="0" indent="0" algn="l">
              <a:lnSpc>
                <a:spcPct val="50000"/>
              </a:lnSpc>
              <a:buNone/>
              <a:defRPr sz="700">
                <a:latin typeface="Calibri Light"/>
                <a:cs typeface="Calibri Light"/>
              </a:defRPr>
            </a:lvl1pPr>
          </a:lstStyle>
          <a:p>
            <a:r>
              <a:rPr lang="id-ID"/>
              <a:t>Picture</a:t>
            </a:r>
          </a:p>
        </p:txBody>
      </p:sp>
      <p:sp>
        <p:nvSpPr>
          <p:cNvPr id="10" name="Picture Placeholder 2"/>
          <p:cNvSpPr>
            <a:spLocks noGrp="1" noChangeAspect="1"/>
          </p:cNvSpPr>
          <p:nvPr>
            <p:ph type="pic" sz="quarter" idx="26"/>
          </p:nvPr>
        </p:nvSpPr>
        <p:spPr>
          <a:xfrm>
            <a:off x="4754354" y="7975469"/>
            <a:ext cx="4254887" cy="2712449"/>
          </a:xfrm>
        </p:spPr>
        <p:txBody>
          <a:bodyPr anchor="t">
            <a:normAutofit/>
          </a:bodyPr>
          <a:lstStyle>
            <a:lvl1pPr marL="0" indent="0" algn="ctr">
              <a:buNone/>
              <a:defRPr sz="1999">
                <a:latin typeface="Calibri Light"/>
                <a:cs typeface="Calibri Light"/>
              </a:defRPr>
            </a:lvl1pPr>
          </a:lstStyle>
          <a:p>
            <a:endParaRPr lang="id-ID"/>
          </a:p>
        </p:txBody>
      </p:sp>
      <p:sp>
        <p:nvSpPr>
          <p:cNvPr id="8" name="Picture Placeholder 2"/>
          <p:cNvSpPr>
            <a:spLocks noGrp="1" noChangeAspect="1"/>
          </p:cNvSpPr>
          <p:nvPr>
            <p:ph type="pic" sz="quarter" idx="24"/>
          </p:nvPr>
        </p:nvSpPr>
        <p:spPr>
          <a:xfrm>
            <a:off x="14235822" y="7821109"/>
            <a:ext cx="2254062" cy="2902541"/>
          </a:xfrm>
        </p:spPr>
        <p:txBody>
          <a:bodyPr anchor="t">
            <a:normAutofit/>
          </a:bodyPr>
          <a:lstStyle>
            <a:lvl1pPr marL="0" indent="0" algn="ctr">
              <a:buNone/>
              <a:defRPr sz="1999">
                <a:latin typeface="Calibri Light"/>
                <a:cs typeface="Calibri Light"/>
              </a:defRPr>
            </a:lvl1pPr>
          </a:lstStyle>
          <a:p>
            <a:endParaRPr lang="id-ID"/>
          </a:p>
        </p:txBody>
      </p:sp>
      <p:sp>
        <p:nvSpPr>
          <p:cNvPr id="11" name="Picture Placeholder 2"/>
          <p:cNvSpPr>
            <a:spLocks noGrp="1" noChangeAspect="1"/>
          </p:cNvSpPr>
          <p:nvPr>
            <p:ph type="pic" sz="quarter" idx="27"/>
          </p:nvPr>
        </p:nvSpPr>
        <p:spPr>
          <a:xfrm>
            <a:off x="17691338" y="10138875"/>
            <a:ext cx="441690" cy="557901"/>
          </a:xfrm>
        </p:spPr>
        <p:txBody>
          <a:bodyPr anchor="t">
            <a:normAutofit/>
          </a:bodyPr>
          <a:lstStyle>
            <a:lvl1pPr marL="0" indent="0" algn="ctr">
              <a:lnSpc>
                <a:spcPct val="50000"/>
              </a:lnSpc>
              <a:buNone/>
              <a:defRPr sz="100">
                <a:latin typeface="Calibri Light"/>
                <a:cs typeface="Calibri Light"/>
              </a:defRPr>
            </a:lvl1pPr>
          </a:lstStyle>
          <a:p>
            <a:endParaRPr lang="id-ID"/>
          </a:p>
        </p:txBody>
      </p:sp>
    </p:spTree>
    <p:extLst>
      <p:ext uri="{BB962C8B-B14F-4D97-AF65-F5344CB8AC3E}">
        <p14:creationId xmlns:p14="http://schemas.microsoft.com/office/powerpoint/2010/main" val="483689685"/>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6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2188824" y="0"/>
            <a:ext cx="12188825"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597010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7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1" y="0"/>
            <a:ext cx="12188824"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260995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9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2188825" y="0"/>
            <a:ext cx="12188825" cy="6858000"/>
          </a:xfrm>
          <a:solidFill>
            <a:schemeClr val="bg1">
              <a:lumMod val="95000"/>
            </a:schemeClr>
          </a:solidFill>
        </p:spPr>
        <p:txBody>
          <a:bodyPr>
            <a:normAutofit/>
          </a:bodyPr>
          <a:lstStyle>
            <a:lvl1pPr>
              <a:defRPr sz="2800"/>
            </a:lvl1pPr>
          </a:lstStyle>
          <a:p>
            <a:endParaRPr lang="en-US"/>
          </a:p>
        </p:txBody>
      </p:sp>
      <p:sp>
        <p:nvSpPr>
          <p:cNvPr id="3" name="Picture Placeholder 2"/>
          <p:cNvSpPr>
            <a:spLocks noGrp="1"/>
          </p:cNvSpPr>
          <p:nvPr>
            <p:ph type="pic" sz="quarter" idx="10"/>
          </p:nvPr>
        </p:nvSpPr>
        <p:spPr>
          <a:xfrm>
            <a:off x="0" y="0"/>
            <a:ext cx="12188825" cy="6858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951271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1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0" y="6858000"/>
            <a:ext cx="12188825" cy="6858000"/>
          </a:xfrm>
          <a:solidFill>
            <a:schemeClr val="bg1">
              <a:lumMod val="95000"/>
            </a:schemeClr>
          </a:solidFill>
        </p:spPr>
        <p:txBody>
          <a:bodyPr>
            <a:normAutofit/>
          </a:bodyPr>
          <a:lstStyle>
            <a:lvl1pPr>
              <a:defRPr sz="2800"/>
            </a:lvl1pPr>
          </a:lstStyle>
          <a:p>
            <a:endParaRPr lang="en-US"/>
          </a:p>
        </p:txBody>
      </p:sp>
      <p:sp>
        <p:nvSpPr>
          <p:cNvPr id="3" name="Picture Placeholder 2"/>
          <p:cNvSpPr>
            <a:spLocks noGrp="1"/>
          </p:cNvSpPr>
          <p:nvPr>
            <p:ph type="pic" sz="quarter" idx="10"/>
          </p:nvPr>
        </p:nvSpPr>
        <p:spPr>
          <a:xfrm>
            <a:off x="0" y="0"/>
            <a:ext cx="12188825" cy="6858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986673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7958030" y="0"/>
            <a:ext cx="8553915" cy="13716000"/>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2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2188825" y="6858000"/>
            <a:ext cx="12188825" cy="6858000"/>
          </a:xfrm>
          <a:solidFill>
            <a:schemeClr val="bg1">
              <a:lumMod val="95000"/>
            </a:schemeClr>
          </a:solidFill>
        </p:spPr>
        <p:txBody>
          <a:bodyPr>
            <a:normAutofit/>
          </a:bodyPr>
          <a:lstStyle>
            <a:lvl1pPr>
              <a:defRPr sz="2800"/>
            </a:lvl1pPr>
          </a:lstStyle>
          <a:p>
            <a:endParaRPr lang="en-US"/>
          </a:p>
        </p:txBody>
      </p:sp>
      <p:sp>
        <p:nvSpPr>
          <p:cNvPr id="3" name="Picture Placeholder 2"/>
          <p:cNvSpPr>
            <a:spLocks noGrp="1"/>
          </p:cNvSpPr>
          <p:nvPr>
            <p:ph type="pic" sz="quarter" idx="10"/>
          </p:nvPr>
        </p:nvSpPr>
        <p:spPr>
          <a:xfrm>
            <a:off x="12188825" y="0"/>
            <a:ext cx="12188825" cy="6858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083400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6_Placeholder-Image">
    <p:spTree>
      <p:nvGrpSpPr>
        <p:cNvPr id="1" name=""/>
        <p:cNvGrpSpPr/>
        <p:nvPr/>
      </p:nvGrpSpPr>
      <p:grpSpPr>
        <a:xfrm>
          <a:off x="0" y="0"/>
          <a:ext cx="0" cy="0"/>
          <a:chOff x="0" y="0"/>
          <a:chExt cx="0" cy="0"/>
        </a:xfrm>
      </p:grpSpPr>
      <p:sp>
        <p:nvSpPr>
          <p:cNvPr id="23" name="Picture Placeholder 2"/>
          <p:cNvSpPr>
            <a:spLocks noGrp="1"/>
          </p:cNvSpPr>
          <p:nvPr>
            <p:ph type="pic" sz="quarter" idx="17"/>
          </p:nvPr>
        </p:nvSpPr>
        <p:spPr>
          <a:xfrm>
            <a:off x="0" y="0"/>
            <a:ext cx="6091866" cy="4577033"/>
          </a:xfrm>
          <a:solidFill>
            <a:schemeClr val="bg1">
              <a:lumMod val="95000"/>
            </a:schemeClr>
          </a:solidFill>
        </p:spPr>
        <p:txBody>
          <a:bodyPr>
            <a:normAutofit/>
          </a:bodyPr>
          <a:lstStyle>
            <a:lvl1pPr>
              <a:defRPr sz="2800"/>
            </a:lvl1pPr>
          </a:lstStyle>
          <a:p>
            <a:endParaRPr lang="en-US"/>
          </a:p>
        </p:txBody>
      </p:sp>
      <p:sp>
        <p:nvSpPr>
          <p:cNvPr id="24" name="Picture Placeholder 2"/>
          <p:cNvSpPr>
            <a:spLocks noGrp="1"/>
          </p:cNvSpPr>
          <p:nvPr>
            <p:ph type="pic" sz="quarter" idx="18"/>
          </p:nvPr>
        </p:nvSpPr>
        <p:spPr>
          <a:xfrm>
            <a:off x="6092032" y="0"/>
            <a:ext cx="6091866" cy="4577033"/>
          </a:xfrm>
          <a:solidFill>
            <a:schemeClr val="bg1">
              <a:lumMod val="95000"/>
            </a:schemeClr>
          </a:solidFill>
        </p:spPr>
        <p:txBody>
          <a:bodyPr>
            <a:normAutofit/>
          </a:bodyPr>
          <a:lstStyle>
            <a:lvl1pPr>
              <a:defRPr sz="2800"/>
            </a:lvl1pPr>
          </a:lstStyle>
          <a:p>
            <a:endParaRPr lang="en-US"/>
          </a:p>
        </p:txBody>
      </p:sp>
      <p:sp>
        <p:nvSpPr>
          <p:cNvPr id="25" name="Picture Placeholder 2"/>
          <p:cNvSpPr>
            <a:spLocks noGrp="1"/>
          </p:cNvSpPr>
          <p:nvPr>
            <p:ph type="pic" sz="quarter" idx="19"/>
          </p:nvPr>
        </p:nvSpPr>
        <p:spPr>
          <a:xfrm>
            <a:off x="12183732" y="0"/>
            <a:ext cx="6091866" cy="4577033"/>
          </a:xfrm>
          <a:solidFill>
            <a:schemeClr val="bg1">
              <a:lumMod val="95000"/>
            </a:schemeClr>
          </a:solidFill>
        </p:spPr>
        <p:txBody>
          <a:bodyPr>
            <a:normAutofit/>
          </a:bodyPr>
          <a:lstStyle>
            <a:lvl1pPr>
              <a:defRPr sz="2800"/>
            </a:lvl1pPr>
          </a:lstStyle>
          <a:p>
            <a:endParaRPr lang="en-US"/>
          </a:p>
        </p:txBody>
      </p:sp>
      <p:sp>
        <p:nvSpPr>
          <p:cNvPr id="26" name="Picture Placeholder 2"/>
          <p:cNvSpPr>
            <a:spLocks noGrp="1"/>
          </p:cNvSpPr>
          <p:nvPr>
            <p:ph type="pic" sz="quarter" idx="20"/>
          </p:nvPr>
        </p:nvSpPr>
        <p:spPr>
          <a:xfrm>
            <a:off x="18275764" y="0"/>
            <a:ext cx="6101886" cy="4577033"/>
          </a:xfrm>
          <a:solidFill>
            <a:schemeClr val="bg1">
              <a:lumMod val="95000"/>
            </a:schemeClr>
          </a:solidFill>
        </p:spPr>
        <p:txBody>
          <a:bodyPr>
            <a:normAutofit/>
          </a:bodyPr>
          <a:lstStyle>
            <a:lvl1pPr>
              <a:defRPr sz="2800"/>
            </a:lvl1pPr>
          </a:lstStyle>
          <a:p>
            <a:endParaRPr lang="en-US"/>
          </a:p>
        </p:txBody>
      </p:sp>
      <p:sp>
        <p:nvSpPr>
          <p:cNvPr id="27" name="Picture Placeholder 2"/>
          <p:cNvSpPr>
            <a:spLocks noGrp="1"/>
          </p:cNvSpPr>
          <p:nvPr>
            <p:ph type="pic" sz="quarter" idx="10"/>
          </p:nvPr>
        </p:nvSpPr>
        <p:spPr>
          <a:xfrm>
            <a:off x="0" y="9138966"/>
            <a:ext cx="6101554" cy="4577033"/>
          </a:xfrm>
          <a:solidFill>
            <a:schemeClr val="bg1">
              <a:lumMod val="95000"/>
            </a:schemeClr>
          </a:solidFill>
        </p:spPr>
        <p:txBody>
          <a:bodyPr>
            <a:normAutofit/>
          </a:bodyPr>
          <a:lstStyle>
            <a:lvl1pPr>
              <a:defRPr sz="2800"/>
            </a:lvl1pPr>
          </a:lstStyle>
          <a:p>
            <a:endParaRPr lang="en-US"/>
          </a:p>
        </p:txBody>
      </p:sp>
      <p:sp>
        <p:nvSpPr>
          <p:cNvPr id="28" name="Picture Placeholder 2"/>
          <p:cNvSpPr>
            <a:spLocks noGrp="1"/>
          </p:cNvSpPr>
          <p:nvPr>
            <p:ph type="pic" sz="quarter" idx="14"/>
          </p:nvPr>
        </p:nvSpPr>
        <p:spPr>
          <a:xfrm>
            <a:off x="6101720" y="9138966"/>
            <a:ext cx="6091866" cy="4577033"/>
          </a:xfrm>
          <a:solidFill>
            <a:schemeClr val="bg1">
              <a:lumMod val="95000"/>
            </a:schemeClr>
          </a:solidFill>
        </p:spPr>
        <p:txBody>
          <a:bodyPr>
            <a:normAutofit/>
          </a:bodyPr>
          <a:lstStyle>
            <a:lvl1pPr>
              <a:defRPr sz="2800"/>
            </a:lvl1pPr>
          </a:lstStyle>
          <a:p>
            <a:endParaRPr lang="en-US"/>
          </a:p>
        </p:txBody>
      </p:sp>
      <p:sp>
        <p:nvSpPr>
          <p:cNvPr id="29" name="Picture Placeholder 2"/>
          <p:cNvSpPr>
            <a:spLocks noGrp="1"/>
          </p:cNvSpPr>
          <p:nvPr>
            <p:ph type="pic" sz="quarter" idx="15"/>
          </p:nvPr>
        </p:nvSpPr>
        <p:spPr>
          <a:xfrm>
            <a:off x="12193420" y="9138966"/>
            <a:ext cx="6091866" cy="4577033"/>
          </a:xfrm>
          <a:solidFill>
            <a:schemeClr val="bg1">
              <a:lumMod val="95000"/>
            </a:schemeClr>
          </a:solidFill>
        </p:spPr>
        <p:txBody>
          <a:bodyPr>
            <a:normAutofit/>
          </a:bodyPr>
          <a:lstStyle>
            <a:lvl1pPr>
              <a:defRPr sz="2800"/>
            </a:lvl1pPr>
          </a:lstStyle>
          <a:p>
            <a:endParaRPr lang="en-US"/>
          </a:p>
        </p:txBody>
      </p:sp>
      <p:sp>
        <p:nvSpPr>
          <p:cNvPr id="30" name="Picture Placeholder 2"/>
          <p:cNvSpPr>
            <a:spLocks noGrp="1"/>
          </p:cNvSpPr>
          <p:nvPr>
            <p:ph type="pic" sz="quarter" idx="16"/>
          </p:nvPr>
        </p:nvSpPr>
        <p:spPr>
          <a:xfrm>
            <a:off x="18285452" y="9138966"/>
            <a:ext cx="6091866" cy="4577033"/>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1215499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0_Placeholder-Image">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1" y="1"/>
            <a:ext cx="8125882" cy="6858000"/>
          </a:xfrm>
          <a:solidFill>
            <a:schemeClr val="bg1">
              <a:lumMod val="95000"/>
            </a:schemeClr>
          </a:solidFill>
        </p:spPr>
        <p:txBody>
          <a:bodyPr>
            <a:normAutofit/>
          </a:bodyPr>
          <a:lstStyle>
            <a:lvl1pPr>
              <a:defRPr sz="2800"/>
            </a:lvl1pPr>
          </a:lstStyle>
          <a:p>
            <a:endParaRPr lang="en-US"/>
          </a:p>
        </p:txBody>
      </p:sp>
      <p:sp>
        <p:nvSpPr>
          <p:cNvPr id="10" name="Picture Placeholder 2"/>
          <p:cNvSpPr>
            <a:spLocks noGrp="1"/>
          </p:cNvSpPr>
          <p:nvPr>
            <p:ph type="pic" sz="quarter" idx="11"/>
          </p:nvPr>
        </p:nvSpPr>
        <p:spPr>
          <a:xfrm>
            <a:off x="8125882" y="6858000"/>
            <a:ext cx="8125882" cy="6858000"/>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16251768" y="0"/>
            <a:ext cx="8125882" cy="6858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4548067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1_Placeholder-Imag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1" y="1"/>
            <a:ext cx="8125882" cy="6858000"/>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1"/>
          </p:nvPr>
        </p:nvSpPr>
        <p:spPr>
          <a:xfrm>
            <a:off x="8125882" y="0"/>
            <a:ext cx="8125882" cy="6858000"/>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2"/>
          </p:nvPr>
        </p:nvSpPr>
        <p:spPr>
          <a:xfrm>
            <a:off x="16251768" y="0"/>
            <a:ext cx="8125882" cy="6858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182414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2_Placeholder-Imag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2525425" y="4090497"/>
            <a:ext cx="6070498" cy="5122984"/>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1"/>
          </p:nvPr>
        </p:nvSpPr>
        <p:spPr>
          <a:xfrm>
            <a:off x="9290373" y="4090497"/>
            <a:ext cx="6070499" cy="5122984"/>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2"/>
          </p:nvPr>
        </p:nvSpPr>
        <p:spPr>
          <a:xfrm>
            <a:off x="16055324" y="4090497"/>
            <a:ext cx="6070498" cy="5122983"/>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0590838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0_Placeholder-Image">
    <p:spTree>
      <p:nvGrpSpPr>
        <p:cNvPr id="1" name=""/>
        <p:cNvGrpSpPr/>
        <p:nvPr/>
      </p:nvGrpSpPr>
      <p:grpSpPr>
        <a:xfrm>
          <a:off x="0" y="0"/>
          <a:ext cx="0" cy="0"/>
          <a:chOff x="0" y="0"/>
          <a:chExt cx="0" cy="0"/>
        </a:xfrm>
      </p:grpSpPr>
      <p:sp>
        <p:nvSpPr>
          <p:cNvPr id="14" name="Picture Placeholder 6"/>
          <p:cNvSpPr>
            <a:spLocks noGrp="1"/>
          </p:cNvSpPr>
          <p:nvPr>
            <p:ph type="pic" sz="quarter" idx="14"/>
          </p:nvPr>
        </p:nvSpPr>
        <p:spPr>
          <a:xfrm>
            <a:off x="2933065" y="4235410"/>
            <a:ext cx="2362200" cy="2362200"/>
          </a:xfrm>
          <a:prstGeom prst="ellipse">
            <a:avLst/>
          </a:prstGeom>
          <a:solidFill>
            <a:schemeClr val="bg1">
              <a:lumMod val="95000"/>
            </a:schemeClr>
          </a:solidFill>
        </p:spPr>
        <p:txBody>
          <a:bodyPr>
            <a:normAutofit/>
          </a:bodyPr>
          <a:lstStyle>
            <a:lvl1pPr>
              <a:defRPr sz="2000"/>
            </a:lvl1pPr>
          </a:lstStyle>
          <a:p>
            <a:endParaRPr lang="en-US"/>
          </a:p>
        </p:txBody>
      </p:sp>
      <p:sp>
        <p:nvSpPr>
          <p:cNvPr id="15" name="Picture Placeholder 6"/>
          <p:cNvSpPr>
            <a:spLocks noGrp="1"/>
          </p:cNvSpPr>
          <p:nvPr>
            <p:ph type="pic" sz="quarter" idx="15"/>
          </p:nvPr>
        </p:nvSpPr>
        <p:spPr>
          <a:xfrm>
            <a:off x="2933065" y="8578751"/>
            <a:ext cx="2362200" cy="2362200"/>
          </a:xfrm>
          <a:prstGeom prst="ellipse">
            <a:avLst/>
          </a:prstGeom>
          <a:solidFill>
            <a:schemeClr val="bg1">
              <a:lumMod val="95000"/>
            </a:schemeClr>
          </a:solidFill>
        </p:spPr>
        <p:txBody>
          <a:bodyPr>
            <a:normAutofit/>
          </a:bodyPr>
          <a:lstStyle>
            <a:lvl1pPr>
              <a:defRPr sz="2000"/>
            </a:lvl1pPr>
          </a:lstStyle>
          <a:p>
            <a:endParaRPr lang="en-US"/>
          </a:p>
        </p:txBody>
      </p:sp>
      <p:sp>
        <p:nvSpPr>
          <p:cNvPr id="16" name="Picture Placeholder 6"/>
          <p:cNvSpPr>
            <a:spLocks noGrp="1"/>
          </p:cNvSpPr>
          <p:nvPr>
            <p:ph type="pic" sz="quarter" idx="16"/>
          </p:nvPr>
        </p:nvSpPr>
        <p:spPr>
          <a:xfrm>
            <a:off x="13441422" y="4235409"/>
            <a:ext cx="2362200" cy="2362200"/>
          </a:xfrm>
          <a:prstGeom prst="ellipse">
            <a:avLst/>
          </a:prstGeom>
          <a:solidFill>
            <a:schemeClr val="bg1">
              <a:lumMod val="95000"/>
            </a:schemeClr>
          </a:solidFill>
        </p:spPr>
        <p:txBody>
          <a:bodyPr>
            <a:normAutofit/>
          </a:bodyPr>
          <a:lstStyle>
            <a:lvl1pPr>
              <a:defRPr sz="2000"/>
            </a:lvl1pPr>
          </a:lstStyle>
          <a:p>
            <a:endParaRPr lang="en-US"/>
          </a:p>
        </p:txBody>
      </p:sp>
      <p:sp>
        <p:nvSpPr>
          <p:cNvPr id="17" name="Picture Placeholder 6"/>
          <p:cNvSpPr>
            <a:spLocks noGrp="1"/>
          </p:cNvSpPr>
          <p:nvPr>
            <p:ph type="pic" sz="quarter" idx="17"/>
          </p:nvPr>
        </p:nvSpPr>
        <p:spPr>
          <a:xfrm>
            <a:off x="13441422" y="8578750"/>
            <a:ext cx="2362200" cy="2362200"/>
          </a:xfrm>
          <a:prstGeom prst="ellipse">
            <a:avLst/>
          </a:prstGeom>
          <a:solidFill>
            <a:schemeClr val="bg1">
              <a:lumMod val="95000"/>
            </a:schemeClr>
          </a:solidFill>
        </p:spPr>
        <p:txBody>
          <a:bodyPr>
            <a:normAutofit/>
          </a:bodyPr>
          <a:lstStyle>
            <a:lvl1pPr>
              <a:defRPr sz="2000"/>
            </a:lvl1pPr>
          </a:lstStyle>
          <a:p>
            <a:endParaRPr lang="en-US"/>
          </a:p>
        </p:txBody>
      </p:sp>
    </p:spTree>
    <p:extLst>
      <p:ext uri="{BB962C8B-B14F-4D97-AF65-F5344CB8AC3E}">
        <p14:creationId xmlns:p14="http://schemas.microsoft.com/office/powerpoint/2010/main" val="392035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1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0" y="0"/>
            <a:ext cx="6088205" cy="13716000"/>
          </a:xfrm>
          <a:solidFill>
            <a:schemeClr val="bg1">
              <a:lumMod val="95000"/>
            </a:schemeClr>
          </a:solidFill>
        </p:spPr>
        <p:txBody>
          <a:bodyPr>
            <a:normAutofit/>
          </a:bodyPr>
          <a:lstStyle>
            <a:lvl1pPr>
              <a:defRPr sz="2800"/>
            </a:lvl1pPr>
          </a:lstStyle>
          <a:p>
            <a:endParaRPr lang="en-US"/>
          </a:p>
        </p:txBody>
      </p:sp>
      <p:sp>
        <p:nvSpPr>
          <p:cNvPr id="20" name="Picture Placeholder 2"/>
          <p:cNvSpPr>
            <a:spLocks noGrp="1"/>
          </p:cNvSpPr>
          <p:nvPr>
            <p:ph type="pic" sz="quarter" idx="18"/>
          </p:nvPr>
        </p:nvSpPr>
        <p:spPr>
          <a:xfrm>
            <a:off x="6100620" y="0"/>
            <a:ext cx="6088205" cy="13716000"/>
          </a:xfrm>
          <a:solidFill>
            <a:schemeClr val="bg1">
              <a:lumMod val="95000"/>
            </a:schemeClr>
          </a:solidFill>
        </p:spPr>
        <p:txBody>
          <a:bodyPr>
            <a:normAutofit/>
          </a:bodyPr>
          <a:lstStyle>
            <a:lvl1pPr>
              <a:defRPr sz="2800"/>
            </a:lvl1pPr>
          </a:lstStyle>
          <a:p>
            <a:endParaRPr lang="en-US"/>
          </a:p>
        </p:txBody>
      </p:sp>
      <p:sp>
        <p:nvSpPr>
          <p:cNvPr id="21" name="Picture Placeholder 2"/>
          <p:cNvSpPr>
            <a:spLocks noGrp="1"/>
          </p:cNvSpPr>
          <p:nvPr>
            <p:ph type="pic" sz="quarter" idx="19"/>
          </p:nvPr>
        </p:nvSpPr>
        <p:spPr>
          <a:xfrm>
            <a:off x="12181376" y="0"/>
            <a:ext cx="6088205" cy="13716000"/>
          </a:xfrm>
          <a:solidFill>
            <a:schemeClr val="bg1">
              <a:lumMod val="95000"/>
            </a:schemeClr>
          </a:solidFill>
        </p:spPr>
        <p:txBody>
          <a:bodyPr>
            <a:normAutofit/>
          </a:bodyPr>
          <a:lstStyle>
            <a:lvl1pPr>
              <a:defRPr sz="2800"/>
            </a:lvl1pPr>
          </a:lstStyle>
          <a:p>
            <a:endParaRPr lang="en-US"/>
          </a:p>
        </p:txBody>
      </p:sp>
      <p:sp>
        <p:nvSpPr>
          <p:cNvPr id="22" name="Picture Placeholder 2"/>
          <p:cNvSpPr>
            <a:spLocks noGrp="1"/>
          </p:cNvSpPr>
          <p:nvPr>
            <p:ph type="pic" sz="quarter" idx="20"/>
          </p:nvPr>
        </p:nvSpPr>
        <p:spPr>
          <a:xfrm>
            <a:off x="18281996" y="0"/>
            <a:ext cx="6088205" cy="13716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1906683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5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3"/>
          </p:nvPr>
        </p:nvSpPr>
        <p:spPr>
          <a:xfrm>
            <a:off x="-2" y="1"/>
            <a:ext cx="12188826" cy="6858000"/>
          </a:xfrm>
          <a:solidFill>
            <a:schemeClr val="bg1">
              <a:lumMod val="95000"/>
            </a:schemeClr>
          </a:solidFill>
        </p:spPr>
        <p:txBody>
          <a:bodyPr>
            <a:normAutofit/>
          </a:bodyPr>
          <a:lstStyle>
            <a:lvl1pPr>
              <a:defRPr sz="2800"/>
            </a:lvl1pPr>
          </a:lstStyle>
          <a:p>
            <a:endParaRPr lang="en-US"/>
          </a:p>
        </p:txBody>
      </p:sp>
      <p:sp>
        <p:nvSpPr>
          <p:cNvPr id="18" name="Picture Placeholder 2"/>
          <p:cNvSpPr>
            <a:spLocks noGrp="1"/>
          </p:cNvSpPr>
          <p:nvPr>
            <p:ph type="pic" sz="quarter" idx="14"/>
          </p:nvPr>
        </p:nvSpPr>
        <p:spPr>
          <a:xfrm>
            <a:off x="-2" y="6858000"/>
            <a:ext cx="12188826" cy="6858000"/>
          </a:xfrm>
          <a:solidFill>
            <a:schemeClr val="bg1">
              <a:lumMod val="95000"/>
            </a:schemeClr>
          </a:solidFill>
        </p:spPr>
        <p:txBody>
          <a:bodyPr>
            <a:normAutofit/>
          </a:bodyPr>
          <a:lstStyle>
            <a:lvl1pPr>
              <a:defRPr sz="2800"/>
            </a:lvl1pPr>
          </a:lstStyle>
          <a:p>
            <a:endParaRPr lang="en-US"/>
          </a:p>
        </p:txBody>
      </p:sp>
      <p:sp>
        <p:nvSpPr>
          <p:cNvPr id="19" name="Picture Placeholder 2"/>
          <p:cNvSpPr>
            <a:spLocks noGrp="1"/>
          </p:cNvSpPr>
          <p:nvPr>
            <p:ph type="pic" sz="quarter" idx="15"/>
          </p:nvPr>
        </p:nvSpPr>
        <p:spPr>
          <a:xfrm>
            <a:off x="12188824" y="6858000"/>
            <a:ext cx="12188826" cy="6858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2778499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9_Macbook Mockup">
    <p:spTree>
      <p:nvGrpSpPr>
        <p:cNvPr id="1" name=""/>
        <p:cNvGrpSpPr/>
        <p:nvPr/>
      </p:nvGrpSpPr>
      <p:grpSpPr>
        <a:xfrm>
          <a:off x="0" y="0"/>
          <a:ext cx="0" cy="0"/>
          <a:chOff x="0" y="0"/>
          <a:chExt cx="0" cy="0"/>
        </a:xfrm>
      </p:grpSpPr>
      <p:sp>
        <p:nvSpPr>
          <p:cNvPr id="11" name="Picture Placeholder 4"/>
          <p:cNvSpPr>
            <a:spLocks noGrp="1"/>
          </p:cNvSpPr>
          <p:nvPr>
            <p:ph type="pic" sz="quarter" idx="10"/>
          </p:nvPr>
        </p:nvSpPr>
        <p:spPr>
          <a:xfrm>
            <a:off x="4111023" y="9421730"/>
            <a:ext cx="1929384" cy="1929384"/>
          </a:xfrm>
          <a:prstGeom prst="ellipse">
            <a:avLst/>
          </a:prstGeom>
          <a:solidFill>
            <a:schemeClr val="bg1">
              <a:lumMod val="95000"/>
            </a:schemeClr>
          </a:solidFill>
        </p:spPr>
        <p:txBody>
          <a:bodyPr>
            <a:normAutofit/>
          </a:bodyPr>
          <a:lstStyle>
            <a:lvl1pPr>
              <a:defRPr sz="2000"/>
            </a:lvl1pPr>
          </a:lstStyle>
          <a:p>
            <a:endParaRPr lang="en-US"/>
          </a:p>
        </p:txBody>
      </p:sp>
      <p:sp>
        <p:nvSpPr>
          <p:cNvPr id="12" name="Picture Placeholder 4"/>
          <p:cNvSpPr>
            <a:spLocks noGrp="1"/>
          </p:cNvSpPr>
          <p:nvPr>
            <p:ph type="pic" sz="quarter" idx="11"/>
          </p:nvPr>
        </p:nvSpPr>
        <p:spPr>
          <a:xfrm>
            <a:off x="11355470" y="9446722"/>
            <a:ext cx="1929384" cy="1929384"/>
          </a:xfrm>
          <a:prstGeom prst="ellipse">
            <a:avLst/>
          </a:prstGeom>
          <a:solidFill>
            <a:schemeClr val="bg1">
              <a:lumMod val="95000"/>
            </a:schemeClr>
          </a:solidFill>
        </p:spPr>
        <p:txBody>
          <a:bodyPr>
            <a:normAutofit/>
          </a:bodyPr>
          <a:lstStyle>
            <a:lvl1pPr>
              <a:defRPr sz="2000"/>
            </a:lvl1pPr>
          </a:lstStyle>
          <a:p>
            <a:endParaRPr lang="en-US"/>
          </a:p>
        </p:txBody>
      </p:sp>
      <p:sp>
        <p:nvSpPr>
          <p:cNvPr id="13" name="Picture Placeholder 4"/>
          <p:cNvSpPr>
            <a:spLocks noGrp="1"/>
          </p:cNvSpPr>
          <p:nvPr>
            <p:ph type="pic" sz="quarter" idx="12"/>
          </p:nvPr>
        </p:nvSpPr>
        <p:spPr>
          <a:xfrm>
            <a:off x="18446906" y="9421730"/>
            <a:ext cx="1929384" cy="1929384"/>
          </a:xfrm>
          <a:prstGeom prst="ellipse">
            <a:avLst/>
          </a:prstGeom>
          <a:solidFill>
            <a:schemeClr val="bg1">
              <a:lumMod val="95000"/>
            </a:schemeClr>
          </a:solidFill>
        </p:spPr>
        <p:txBody>
          <a:bodyPr>
            <a:normAutofit/>
          </a:bodyPr>
          <a:lstStyle>
            <a:lvl1pPr>
              <a:defRPr sz="2000"/>
            </a:lvl1pPr>
          </a:lstStyle>
          <a:p>
            <a:endParaRPr lang="en-US"/>
          </a:p>
        </p:txBody>
      </p:sp>
    </p:spTree>
    <p:extLst>
      <p:ext uri="{BB962C8B-B14F-4D97-AF65-F5344CB8AC3E}">
        <p14:creationId xmlns:p14="http://schemas.microsoft.com/office/powerpoint/2010/main" val="12951663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8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10963548" y="0"/>
            <a:ext cx="13414102" cy="10968174"/>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470591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ceholder_Image">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886691" y="869670"/>
            <a:ext cx="8700655" cy="12081164"/>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9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0" y="0"/>
            <a:ext cx="13414102" cy="10968174"/>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553160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0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1128473" y="1688124"/>
            <a:ext cx="6093171" cy="10339754"/>
          </a:xfrm>
          <a:solidFill>
            <a:schemeClr val="bg1">
              <a:lumMod val="95000"/>
            </a:schemeClr>
          </a:solidFill>
        </p:spPr>
        <p:txBody>
          <a:bodyPr>
            <a:normAutofit/>
          </a:bodyPr>
          <a:lstStyle>
            <a:lvl1pPr>
              <a:defRPr sz="2800"/>
            </a:lvl1pPr>
          </a:lstStyle>
          <a:p>
            <a:endParaRPr lang="en-US"/>
          </a:p>
        </p:txBody>
      </p:sp>
      <p:sp>
        <p:nvSpPr>
          <p:cNvPr id="20" name="Picture Placeholder 2"/>
          <p:cNvSpPr>
            <a:spLocks noGrp="1"/>
          </p:cNvSpPr>
          <p:nvPr>
            <p:ph type="pic" sz="quarter" idx="18"/>
          </p:nvPr>
        </p:nvSpPr>
        <p:spPr>
          <a:xfrm>
            <a:off x="7564442" y="1688122"/>
            <a:ext cx="6093171" cy="5020362"/>
          </a:xfrm>
          <a:solidFill>
            <a:schemeClr val="bg1">
              <a:lumMod val="95000"/>
            </a:schemeClr>
          </a:solidFill>
        </p:spPr>
        <p:txBody>
          <a:bodyPr>
            <a:normAutofit/>
          </a:bodyPr>
          <a:lstStyle>
            <a:lvl1pPr>
              <a:defRPr sz="2800"/>
            </a:lvl1pPr>
          </a:lstStyle>
          <a:p>
            <a:endParaRPr lang="en-US"/>
          </a:p>
        </p:txBody>
      </p:sp>
      <p:sp>
        <p:nvSpPr>
          <p:cNvPr id="21" name="Picture Placeholder 2"/>
          <p:cNvSpPr>
            <a:spLocks noGrp="1"/>
          </p:cNvSpPr>
          <p:nvPr>
            <p:ph type="pic" sz="quarter" idx="19"/>
          </p:nvPr>
        </p:nvSpPr>
        <p:spPr>
          <a:xfrm>
            <a:off x="7564442" y="7029400"/>
            <a:ext cx="6088205" cy="500941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3883915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8_Portfolio Three">
    <p:spTree>
      <p:nvGrpSpPr>
        <p:cNvPr id="1" name=""/>
        <p:cNvGrpSpPr/>
        <p:nvPr/>
      </p:nvGrpSpPr>
      <p:grpSpPr>
        <a:xfrm>
          <a:off x="0" y="0"/>
          <a:ext cx="0" cy="0"/>
          <a:chOff x="0" y="0"/>
          <a:chExt cx="0" cy="0"/>
        </a:xfrm>
      </p:grpSpPr>
      <p:sp>
        <p:nvSpPr>
          <p:cNvPr id="15" name="Picture Placeholder 2"/>
          <p:cNvSpPr>
            <a:spLocks noGrp="1"/>
          </p:cNvSpPr>
          <p:nvPr>
            <p:ph type="pic" sz="quarter" idx="11"/>
          </p:nvPr>
        </p:nvSpPr>
        <p:spPr>
          <a:xfrm>
            <a:off x="0" y="0"/>
            <a:ext cx="4060850" cy="6858000"/>
          </a:xfrm>
          <a:solidFill>
            <a:schemeClr val="bg1">
              <a:lumMod val="95000"/>
            </a:schemeClr>
          </a:solidFill>
        </p:spPr>
        <p:txBody>
          <a:bodyPr>
            <a:normAutofit/>
          </a:bodyPr>
          <a:lstStyle>
            <a:lvl1pPr>
              <a:defRPr sz="1600"/>
            </a:lvl1pPr>
          </a:lstStyle>
          <a:p>
            <a:endParaRPr lang="en-US"/>
          </a:p>
        </p:txBody>
      </p:sp>
      <p:sp>
        <p:nvSpPr>
          <p:cNvPr id="16" name="Picture Placeholder 2"/>
          <p:cNvSpPr>
            <a:spLocks noGrp="1"/>
          </p:cNvSpPr>
          <p:nvPr>
            <p:ph type="pic" sz="quarter" idx="12"/>
          </p:nvPr>
        </p:nvSpPr>
        <p:spPr>
          <a:xfrm>
            <a:off x="4088889" y="0"/>
            <a:ext cx="4081412" cy="6858000"/>
          </a:xfrm>
          <a:solidFill>
            <a:schemeClr val="bg1">
              <a:lumMod val="95000"/>
            </a:schemeClr>
          </a:solidFill>
        </p:spPr>
        <p:txBody>
          <a:bodyPr>
            <a:normAutofit/>
          </a:bodyPr>
          <a:lstStyle>
            <a:lvl1pPr>
              <a:defRPr sz="1600"/>
            </a:lvl1pPr>
          </a:lstStyle>
          <a:p>
            <a:endParaRPr lang="en-US"/>
          </a:p>
        </p:txBody>
      </p:sp>
      <p:sp>
        <p:nvSpPr>
          <p:cNvPr id="19" name="Picture Placeholder 2"/>
          <p:cNvSpPr>
            <a:spLocks noGrp="1"/>
          </p:cNvSpPr>
          <p:nvPr>
            <p:ph type="pic" sz="quarter" idx="15"/>
          </p:nvPr>
        </p:nvSpPr>
        <p:spPr>
          <a:xfrm>
            <a:off x="8170301" y="0"/>
            <a:ext cx="4054581" cy="6858000"/>
          </a:xfrm>
          <a:solidFill>
            <a:schemeClr val="bg1">
              <a:lumMod val="95000"/>
            </a:schemeClr>
          </a:solidFill>
        </p:spPr>
        <p:txBody>
          <a:bodyPr>
            <a:normAutofit/>
          </a:bodyPr>
          <a:lstStyle>
            <a:lvl1pPr>
              <a:defRPr sz="1600"/>
            </a:lvl1pPr>
          </a:lstStyle>
          <a:p>
            <a:endParaRPr lang="en-US"/>
          </a:p>
        </p:txBody>
      </p:sp>
      <p:sp>
        <p:nvSpPr>
          <p:cNvPr id="21" name="Picture Placeholder 2"/>
          <p:cNvSpPr>
            <a:spLocks noGrp="1"/>
          </p:cNvSpPr>
          <p:nvPr>
            <p:ph type="pic" sz="quarter" idx="17"/>
          </p:nvPr>
        </p:nvSpPr>
        <p:spPr>
          <a:xfrm>
            <a:off x="0" y="6858000"/>
            <a:ext cx="4060850" cy="6858000"/>
          </a:xfrm>
          <a:solidFill>
            <a:schemeClr val="bg1">
              <a:lumMod val="95000"/>
            </a:schemeClr>
          </a:solidFill>
        </p:spPr>
        <p:txBody>
          <a:bodyPr>
            <a:normAutofit/>
          </a:bodyPr>
          <a:lstStyle>
            <a:lvl1pPr>
              <a:defRPr sz="1600"/>
            </a:lvl1pPr>
          </a:lstStyle>
          <a:p>
            <a:endParaRPr lang="en-US"/>
          </a:p>
        </p:txBody>
      </p:sp>
      <p:sp>
        <p:nvSpPr>
          <p:cNvPr id="22" name="Picture Placeholder 2"/>
          <p:cNvSpPr>
            <a:spLocks noGrp="1"/>
          </p:cNvSpPr>
          <p:nvPr>
            <p:ph type="pic" sz="quarter" idx="18"/>
          </p:nvPr>
        </p:nvSpPr>
        <p:spPr>
          <a:xfrm>
            <a:off x="4071648" y="6858000"/>
            <a:ext cx="4087855" cy="6858000"/>
          </a:xfrm>
          <a:solidFill>
            <a:schemeClr val="bg1">
              <a:lumMod val="95000"/>
            </a:schemeClr>
          </a:solidFill>
        </p:spPr>
        <p:txBody>
          <a:bodyPr>
            <a:normAutofit/>
          </a:bodyPr>
          <a:lstStyle>
            <a:lvl1pPr>
              <a:defRPr sz="1600"/>
            </a:lvl1pPr>
          </a:lstStyle>
          <a:p>
            <a:endParaRPr lang="en-US"/>
          </a:p>
        </p:txBody>
      </p:sp>
      <p:sp>
        <p:nvSpPr>
          <p:cNvPr id="25" name="Picture Placeholder 2"/>
          <p:cNvSpPr>
            <a:spLocks noGrp="1"/>
          </p:cNvSpPr>
          <p:nvPr>
            <p:ph type="pic" sz="quarter" idx="21"/>
          </p:nvPr>
        </p:nvSpPr>
        <p:spPr>
          <a:xfrm>
            <a:off x="8170301" y="6858000"/>
            <a:ext cx="4054581" cy="6858000"/>
          </a:xfrm>
          <a:solidFill>
            <a:schemeClr val="bg1">
              <a:lumMod val="95000"/>
            </a:schemeClr>
          </a:solidFill>
        </p:spPr>
        <p:txBody>
          <a:bodyPr>
            <a:normAutofit/>
          </a:bodyPr>
          <a:lstStyle>
            <a:lvl1pPr>
              <a:defRPr sz="1600"/>
            </a:lvl1pPr>
          </a:lstStyle>
          <a:p>
            <a:endParaRPr lang="en-US"/>
          </a:p>
        </p:txBody>
      </p:sp>
    </p:spTree>
    <p:extLst>
      <p:ext uri="{BB962C8B-B14F-4D97-AF65-F5344CB8AC3E}">
        <p14:creationId xmlns:p14="http://schemas.microsoft.com/office/powerpoint/2010/main" val="3322382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8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24377650" cy="96012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246663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3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4209184" y="0"/>
            <a:ext cx="10193866" cy="13716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7637944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7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10193866" cy="13716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4600821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Main">
    <p:spTree>
      <p:nvGrpSpPr>
        <p:cNvPr id="1" name=""/>
        <p:cNvGrpSpPr/>
        <p:nvPr/>
      </p:nvGrpSpPr>
      <p:grpSpPr>
        <a:xfrm>
          <a:off x="0" y="0"/>
          <a:ext cx="0" cy="0"/>
          <a:chOff x="0" y="0"/>
          <a:chExt cx="0" cy="0"/>
        </a:xfrm>
      </p:grpSpPr>
      <p:sp>
        <p:nvSpPr>
          <p:cNvPr id="6" name="Picture Placeholder 13"/>
          <p:cNvSpPr>
            <a:spLocks noGrp="1"/>
          </p:cNvSpPr>
          <p:nvPr>
            <p:ph type="pic" sz="quarter" idx="14"/>
          </p:nvPr>
        </p:nvSpPr>
        <p:spPr>
          <a:xfrm>
            <a:off x="11209703" y="4407444"/>
            <a:ext cx="13167947" cy="6521824"/>
          </a:xfr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7351187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1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2188825" y="6858000"/>
            <a:ext cx="12188825" cy="6858000"/>
          </a:xfrm>
          <a:solidFill>
            <a:schemeClr val="bg1">
              <a:lumMod val="95000"/>
            </a:schemeClr>
          </a:solidFill>
        </p:spPr>
        <p:txBody>
          <a:bodyPr>
            <a:normAutofit/>
          </a:bodyPr>
          <a:lstStyle>
            <a:lvl1pPr>
              <a:defRPr sz="2800"/>
            </a:lvl1pPr>
          </a:lstStyle>
          <a:p>
            <a:endParaRPr lang="en-US"/>
          </a:p>
        </p:txBody>
      </p:sp>
      <p:sp>
        <p:nvSpPr>
          <p:cNvPr id="3" name="Picture Placeholder 2"/>
          <p:cNvSpPr>
            <a:spLocks noGrp="1"/>
          </p:cNvSpPr>
          <p:nvPr>
            <p:ph type="pic" sz="quarter" idx="10"/>
          </p:nvPr>
        </p:nvSpPr>
        <p:spPr>
          <a:xfrm>
            <a:off x="0" y="1"/>
            <a:ext cx="12188825" cy="6858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3591475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10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1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7958030" y="0"/>
            <a:ext cx="8553915" cy="13716000"/>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8371205" y="3040380"/>
            <a:ext cx="7635240" cy="7635240"/>
          </a:xfrm>
          <a:prstGeom prst="ellipse">
            <a:avLst/>
          </a:prstGeom>
          <a:solidFill>
            <a:schemeClr val="bg1">
              <a:lumMod val="95000"/>
            </a:schemeClr>
          </a:solidFill>
        </p:spPr>
        <p:txBody>
          <a:bodyPr>
            <a:normAutofit/>
          </a:bodyPr>
          <a:lstStyle>
            <a:lvl1pPr>
              <a:defRPr sz="2000"/>
            </a:lvl1pPr>
          </a:lstStyle>
          <a:p>
            <a:endParaRPr lang="en-US"/>
          </a:p>
        </p:txBody>
      </p:sp>
      <p:sp>
        <p:nvSpPr>
          <p:cNvPr id="9" name="Picture Placeholder 4"/>
          <p:cNvSpPr>
            <a:spLocks noGrp="1"/>
          </p:cNvSpPr>
          <p:nvPr>
            <p:ph type="pic" sz="quarter" idx="11"/>
          </p:nvPr>
        </p:nvSpPr>
        <p:spPr>
          <a:xfrm>
            <a:off x="3616325" y="4023360"/>
            <a:ext cx="5669280" cy="5669280"/>
          </a:xfrm>
          <a:prstGeom prst="ellipse">
            <a:avLst/>
          </a:prstGeom>
          <a:solidFill>
            <a:schemeClr val="bg1">
              <a:lumMod val="95000"/>
            </a:schemeClr>
          </a:solidFill>
        </p:spPr>
        <p:txBody>
          <a:bodyPr>
            <a:normAutofit/>
          </a:bodyPr>
          <a:lstStyle>
            <a:lvl1pPr>
              <a:defRPr sz="2000"/>
            </a:lvl1pPr>
          </a:lstStyle>
          <a:p>
            <a:endParaRPr lang="en-US"/>
          </a:p>
        </p:txBody>
      </p:sp>
      <p:sp>
        <p:nvSpPr>
          <p:cNvPr id="10" name="Picture Placeholder 4"/>
          <p:cNvSpPr>
            <a:spLocks noGrp="1"/>
          </p:cNvSpPr>
          <p:nvPr>
            <p:ph type="pic" sz="quarter" idx="12"/>
          </p:nvPr>
        </p:nvSpPr>
        <p:spPr>
          <a:xfrm>
            <a:off x="15092045" y="4023360"/>
            <a:ext cx="5669280" cy="5669280"/>
          </a:xfrm>
          <a:prstGeom prst="ellipse">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42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4209184" y="0"/>
            <a:ext cx="10193866" cy="13716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7637944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9111651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8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1" y="0"/>
            <a:ext cx="12188824"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2609959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7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9111651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8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0" y="8423564"/>
            <a:ext cx="24358455" cy="5292436"/>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7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9111651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4_Placeholder-Imag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1" y="1"/>
            <a:ext cx="8125882" cy="6858000"/>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1"/>
          </p:nvPr>
        </p:nvSpPr>
        <p:spPr>
          <a:xfrm>
            <a:off x="8125882" y="0"/>
            <a:ext cx="8125882" cy="6858000"/>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2"/>
          </p:nvPr>
        </p:nvSpPr>
        <p:spPr>
          <a:xfrm>
            <a:off x="16251768" y="0"/>
            <a:ext cx="8125882" cy="6858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1824144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1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9111651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23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911165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44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911165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Macbook Mockup">
    <p:spTree>
      <p:nvGrpSpPr>
        <p:cNvPr id="1" name=""/>
        <p:cNvGrpSpPr/>
        <p:nvPr/>
      </p:nvGrpSpPr>
      <p:grpSpPr>
        <a:xfrm>
          <a:off x="0" y="0"/>
          <a:ext cx="0" cy="0"/>
          <a:chOff x="0" y="0"/>
          <a:chExt cx="0" cy="0"/>
        </a:xfrm>
      </p:grpSpPr>
      <p:sp>
        <p:nvSpPr>
          <p:cNvPr id="14" name="Picture Placeholder 4"/>
          <p:cNvSpPr>
            <a:spLocks noGrp="1"/>
          </p:cNvSpPr>
          <p:nvPr>
            <p:ph type="pic" sz="quarter" idx="11"/>
          </p:nvPr>
        </p:nvSpPr>
        <p:spPr>
          <a:xfrm>
            <a:off x="2038985" y="2430780"/>
            <a:ext cx="4206240" cy="4206240"/>
          </a:xfrm>
          <a:prstGeom prst="ellipse">
            <a:avLst/>
          </a:prstGeom>
          <a:solidFill>
            <a:schemeClr val="bg1">
              <a:lumMod val="95000"/>
            </a:schemeClr>
          </a:solidFill>
        </p:spPr>
        <p:txBody>
          <a:bodyPr>
            <a:normAutofit/>
          </a:bodyPr>
          <a:lstStyle>
            <a:lvl1pPr>
              <a:defRPr sz="2000"/>
            </a:lvl1pPr>
          </a:lstStyle>
          <a:p>
            <a:endParaRPr lang="en-US"/>
          </a:p>
        </p:txBody>
      </p:sp>
      <p:sp>
        <p:nvSpPr>
          <p:cNvPr id="15" name="Picture Placeholder 4"/>
          <p:cNvSpPr>
            <a:spLocks noGrp="1"/>
          </p:cNvSpPr>
          <p:nvPr>
            <p:ph type="pic" sz="quarter" idx="12"/>
          </p:nvPr>
        </p:nvSpPr>
        <p:spPr>
          <a:xfrm>
            <a:off x="7411085" y="2430780"/>
            <a:ext cx="4206240" cy="4206240"/>
          </a:xfrm>
          <a:prstGeom prst="ellipse">
            <a:avLst/>
          </a:prstGeom>
          <a:solidFill>
            <a:schemeClr val="bg1">
              <a:lumMod val="95000"/>
            </a:schemeClr>
          </a:solidFill>
        </p:spPr>
        <p:txBody>
          <a:bodyPr>
            <a:normAutofit/>
          </a:bodyPr>
          <a:lstStyle>
            <a:lvl1pPr>
              <a:defRPr sz="2000"/>
            </a:lvl1pPr>
          </a:lstStyle>
          <a:p>
            <a:endParaRPr lang="en-US"/>
          </a:p>
        </p:txBody>
      </p:sp>
      <p:sp>
        <p:nvSpPr>
          <p:cNvPr id="16" name="Picture Placeholder 4"/>
          <p:cNvSpPr>
            <a:spLocks noGrp="1"/>
          </p:cNvSpPr>
          <p:nvPr>
            <p:ph type="pic" sz="quarter" idx="13"/>
          </p:nvPr>
        </p:nvSpPr>
        <p:spPr>
          <a:xfrm>
            <a:off x="12783185" y="2430780"/>
            <a:ext cx="4206240" cy="4206240"/>
          </a:xfrm>
          <a:prstGeom prst="ellipse">
            <a:avLst/>
          </a:prstGeom>
          <a:solidFill>
            <a:schemeClr val="bg1">
              <a:lumMod val="95000"/>
            </a:schemeClr>
          </a:solidFill>
        </p:spPr>
        <p:txBody>
          <a:bodyPr>
            <a:normAutofit/>
          </a:bodyPr>
          <a:lstStyle>
            <a:lvl1pPr>
              <a:defRPr sz="2000"/>
            </a:lvl1pPr>
          </a:lstStyle>
          <a:p>
            <a:endParaRPr lang="en-US"/>
          </a:p>
        </p:txBody>
      </p:sp>
      <p:sp>
        <p:nvSpPr>
          <p:cNvPr id="17" name="Picture Placeholder 4"/>
          <p:cNvSpPr>
            <a:spLocks noGrp="1"/>
          </p:cNvSpPr>
          <p:nvPr>
            <p:ph type="pic" sz="quarter" idx="14"/>
          </p:nvPr>
        </p:nvSpPr>
        <p:spPr>
          <a:xfrm>
            <a:off x="18155285" y="2430780"/>
            <a:ext cx="4206240" cy="4206240"/>
          </a:xfrm>
          <a:prstGeom prst="ellipse">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8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7999244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48965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4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10193866" cy="13716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2533821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Macbook Mockup">
    <p:spTree>
      <p:nvGrpSpPr>
        <p:cNvPr id="1" name=""/>
        <p:cNvGrpSpPr/>
        <p:nvPr/>
      </p:nvGrpSpPr>
      <p:grpSpPr>
        <a:xfrm>
          <a:off x="0" y="0"/>
          <a:ext cx="0" cy="0"/>
          <a:chOff x="0" y="0"/>
          <a:chExt cx="0" cy="0"/>
        </a:xfrm>
      </p:grpSpPr>
      <p:sp>
        <p:nvSpPr>
          <p:cNvPr id="17" name="Picture Placeholder 4"/>
          <p:cNvSpPr>
            <a:spLocks noGrp="1"/>
          </p:cNvSpPr>
          <p:nvPr>
            <p:ph type="pic" sz="quarter" idx="14"/>
          </p:nvPr>
        </p:nvSpPr>
        <p:spPr>
          <a:xfrm>
            <a:off x="12188824" y="0"/>
            <a:ext cx="12188824" cy="901375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Macbook Mockup">
    <p:spTree>
      <p:nvGrpSpPr>
        <p:cNvPr id="1" name=""/>
        <p:cNvGrpSpPr/>
        <p:nvPr/>
      </p:nvGrpSpPr>
      <p:grpSpPr>
        <a:xfrm>
          <a:off x="0" y="0"/>
          <a:ext cx="0" cy="0"/>
          <a:chOff x="0" y="0"/>
          <a:chExt cx="0" cy="0"/>
        </a:xfrm>
      </p:grpSpPr>
      <p:sp>
        <p:nvSpPr>
          <p:cNvPr id="17" name="Picture Placeholder 4"/>
          <p:cNvSpPr>
            <a:spLocks noGrp="1"/>
          </p:cNvSpPr>
          <p:nvPr>
            <p:ph type="pic" sz="quarter" idx="14"/>
          </p:nvPr>
        </p:nvSpPr>
        <p:spPr>
          <a:xfrm>
            <a:off x="-1" y="0"/>
            <a:ext cx="12188824" cy="901375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Macbook Mockup">
    <p:spTree>
      <p:nvGrpSpPr>
        <p:cNvPr id="1" name=""/>
        <p:cNvGrpSpPr/>
        <p:nvPr/>
      </p:nvGrpSpPr>
      <p:grpSpPr>
        <a:xfrm>
          <a:off x="0" y="0"/>
          <a:ext cx="0" cy="0"/>
          <a:chOff x="0" y="0"/>
          <a:chExt cx="0" cy="0"/>
        </a:xfrm>
      </p:grpSpPr>
      <p:sp>
        <p:nvSpPr>
          <p:cNvPr id="6" name="Picture Placeholder 4"/>
          <p:cNvSpPr>
            <a:spLocks noGrp="1"/>
          </p:cNvSpPr>
          <p:nvPr>
            <p:ph type="pic" sz="quarter" idx="14"/>
          </p:nvPr>
        </p:nvSpPr>
        <p:spPr>
          <a:xfrm>
            <a:off x="1506068" y="4625788"/>
            <a:ext cx="10031506" cy="5809131"/>
          </a:xfrm>
          <a:prstGeom prst="rect">
            <a:avLst/>
          </a:prstGeom>
          <a:solidFill>
            <a:schemeClr val="bg1">
              <a:lumMod val="95000"/>
            </a:schemeClr>
          </a:solidFill>
        </p:spPr>
        <p:txBody>
          <a:bodyPr>
            <a:normAutofit/>
          </a:bodyPr>
          <a:lstStyle>
            <a:lvl1pPr>
              <a:defRPr sz="2000"/>
            </a:lvl1pPr>
          </a:lstStyle>
          <a:p>
            <a:endParaRPr lang="en-US"/>
          </a:p>
        </p:txBody>
      </p:sp>
      <p:sp>
        <p:nvSpPr>
          <p:cNvPr id="7" name="Picture Placeholder 4"/>
          <p:cNvSpPr>
            <a:spLocks noGrp="1"/>
          </p:cNvSpPr>
          <p:nvPr>
            <p:ph type="pic" sz="quarter" idx="15"/>
          </p:nvPr>
        </p:nvSpPr>
        <p:spPr>
          <a:xfrm>
            <a:off x="12878586" y="4625788"/>
            <a:ext cx="10031506" cy="5809131"/>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75964" y="3651250"/>
            <a:ext cx="21025723" cy="8702676"/>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p:cNvSpPr>
            <a:spLocks noGrp="1"/>
          </p:cNvSpPr>
          <p:nvPr>
            <p:ph type="title"/>
          </p:nvPr>
        </p:nvSpPr>
        <p:spPr>
          <a:xfrm>
            <a:off x="1676400" y="730250"/>
            <a:ext cx="21024850" cy="2651125"/>
          </a:xfrm>
          <a:prstGeom prst="rect">
            <a:avLst/>
          </a:prstGeom>
        </p:spPr>
        <p:txBody>
          <a:bodyPr vert="horz" lIns="91440" tIns="45720" rIns="91440" bIns="45720" rtlCol="0" anchor="ctr">
            <a:normAutofit/>
          </a:bodyPr>
          <a:lstStyle/>
          <a:p>
            <a:r>
              <a:rPr lang="en-US" dirty="0"/>
              <a:t>Click to edit Master title style</a:t>
            </a:r>
          </a:p>
        </p:txBody>
      </p:sp>
      <p:pic>
        <p:nvPicPr>
          <p:cNvPr id="14" name="Picture 8" descr="A picture containing shape&#10;&#10;Description automatically generated">
            <a:extLst>
              <a:ext uri="{FF2B5EF4-FFF2-40B4-BE49-F238E27FC236}">
                <a16:creationId xmlns:a16="http://schemas.microsoft.com/office/drawing/2014/main" id="{51A4DF10-56C7-4862-8E7D-8F94A59B3BC3}"/>
              </a:ext>
            </a:extLst>
          </p:cNvPr>
          <p:cNvPicPr>
            <a:picLocks noChangeAspect="1"/>
          </p:cNvPicPr>
          <p:nvPr userDrawn="1"/>
        </p:nvPicPr>
        <p:blipFill>
          <a:blip r:embed="rId64">
            <a:extLst>
              <a:ext uri="{28A0092B-C50C-407E-A947-70E740481C1C}">
                <a14:useLocalDpi xmlns:a14="http://schemas.microsoft.com/office/drawing/2010/main" val="0"/>
              </a:ext>
            </a:extLst>
          </a:blip>
          <a:stretch>
            <a:fillRect/>
          </a:stretch>
        </p:blipFill>
        <p:spPr>
          <a:xfrm>
            <a:off x="21274269" y="12606369"/>
            <a:ext cx="2221224" cy="355396"/>
          </a:xfrm>
          <a:prstGeom prst="rect">
            <a:avLst/>
          </a:prstGeom>
        </p:spPr>
      </p:pic>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4180" r:id="rId1"/>
    <p:sldLayoutId id="2147484085" r:id="rId2"/>
    <p:sldLayoutId id="2147484089" r:id="rId3"/>
    <p:sldLayoutId id="2147484092" r:id="rId4"/>
    <p:sldLayoutId id="2147484090" r:id="rId5"/>
    <p:sldLayoutId id="2147484091" r:id="rId6"/>
    <p:sldLayoutId id="2147484093" r:id="rId7"/>
    <p:sldLayoutId id="2147484094" r:id="rId8"/>
    <p:sldLayoutId id="2147484095" r:id="rId9"/>
    <p:sldLayoutId id="2147484096" r:id="rId10"/>
    <p:sldLayoutId id="2147484097" r:id="rId11"/>
    <p:sldLayoutId id="2147484098" r:id="rId12"/>
    <p:sldLayoutId id="2147484099" r:id="rId13"/>
    <p:sldLayoutId id="2147484100" r:id="rId14"/>
    <p:sldLayoutId id="2147484101" r:id="rId15"/>
    <p:sldLayoutId id="2147484117" r:id="rId16"/>
    <p:sldLayoutId id="2147484102" r:id="rId17"/>
    <p:sldLayoutId id="2147484103" r:id="rId18"/>
    <p:sldLayoutId id="2147484104" r:id="rId19"/>
    <p:sldLayoutId id="2147484107" r:id="rId20"/>
    <p:sldLayoutId id="2147484108" r:id="rId21"/>
    <p:sldLayoutId id="2147484109" r:id="rId22"/>
    <p:sldLayoutId id="2147484110" r:id="rId23"/>
    <p:sldLayoutId id="2147484111" r:id="rId24"/>
    <p:sldLayoutId id="2147483952" r:id="rId25"/>
    <p:sldLayoutId id="2147483959" r:id="rId26"/>
    <p:sldLayoutId id="2147483963" r:id="rId27"/>
    <p:sldLayoutId id="2147484026" r:id="rId28"/>
    <p:sldLayoutId id="2147484028" r:id="rId29"/>
    <p:sldLayoutId id="2147484029" r:id="rId30"/>
    <p:sldLayoutId id="2147484032" r:id="rId31"/>
    <p:sldLayoutId id="2147483961" r:id="rId32"/>
    <p:sldLayoutId id="2147484034" r:id="rId33"/>
    <p:sldLayoutId id="2147484035" r:id="rId34"/>
    <p:sldLayoutId id="2147483966" r:id="rId35"/>
    <p:sldLayoutId id="2147483975" r:id="rId36"/>
    <p:sldLayoutId id="2147483969" r:id="rId37"/>
    <p:sldLayoutId id="2147483989" r:id="rId38"/>
    <p:sldLayoutId id="2147483973" r:id="rId39"/>
    <p:sldLayoutId id="2147483974" r:id="rId40"/>
    <p:sldLayoutId id="2147483976" r:id="rId41"/>
    <p:sldLayoutId id="2147483940" r:id="rId42"/>
    <p:sldLayoutId id="2147483984" r:id="rId43"/>
    <p:sldLayoutId id="2147483987" r:id="rId44"/>
    <p:sldLayoutId id="2147484432" r:id="rId45"/>
    <p:sldLayoutId id="2147484014" r:id="rId46"/>
    <p:sldLayoutId id="2147483960" r:id="rId47"/>
    <p:sldLayoutId id="2147483877" r:id="rId48"/>
    <p:sldLayoutId id="2147484545" r:id="rId49"/>
    <p:sldLayoutId id="2147484542" r:id="rId50"/>
    <p:sldLayoutId id="2147484541" r:id="rId51"/>
    <p:sldLayoutId id="2147484540" r:id="rId52"/>
    <p:sldLayoutId id="2147484539" r:id="rId53"/>
    <p:sldLayoutId id="2147484537" r:id="rId54"/>
    <p:sldLayoutId id="2147484536" r:id="rId55"/>
    <p:sldLayoutId id="2147484535" r:id="rId56"/>
    <p:sldLayoutId id="2147484533" r:id="rId57"/>
    <p:sldLayoutId id="2147484531" r:id="rId58"/>
    <p:sldLayoutId id="2147484549" r:id="rId59"/>
    <p:sldLayoutId id="2147484626" r:id="rId60"/>
    <p:sldLayoutId id="2147484611" r:id="rId61"/>
    <p:sldLayoutId id="2147484613" r:id="rId62"/>
  </p:sldLayoutIdLst>
  <p:hf hdr="0" ftr="0" dt="0"/>
  <p:txStyles>
    <p:titleStyle>
      <a:lvl1pPr algn="l" defTabSz="1828434" rtl="0" eaLnBrk="1" latinLnBrk="0" hangingPunct="1">
        <a:lnSpc>
          <a:spcPct val="90000"/>
        </a:lnSpc>
        <a:spcBef>
          <a:spcPct val="0"/>
        </a:spcBef>
        <a:buNone/>
        <a:defRPr lang="en-US" sz="6000" kern="1200">
          <a:solidFill>
            <a:schemeClr val="tx1"/>
          </a:solidFill>
          <a:latin typeface="+mj-lt"/>
          <a:ea typeface="Montserrat Hairline" charset="0"/>
          <a:cs typeface="Montserrat Hairline" charset="0"/>
        </a:defRPr>
      </a:lvl1pPr>
    </p:titleStyle>
    <p:bodyStyle>
      <a:lvl1pPr marL="0" indent="0" algn="l" defTabSz="1828434" rtl="0" eaLnBrk="1" latinLnBrk="0" hangingPunct="1">
        <a:lnSpc>
          <a:spcPct val="90000"/>
        </a:lnSpc>
        <a:spcBef>
          <a:spcPts val="2000"/>
        </a:spcBef>
        <a:buFont typeface="Arial" charset="0"/>
        <a:buNone/>
        <a:defRPr lang="en-US" sz="4800" kern="1200" dirty="0" smtClean="0">
          <a:solidFill>
            <a:schemeClr val="tx1"/>
          </a:solidFill>
          <a:effectLst/>
          <a:latin typeface="+mn-lt"/>
          <a:ea typeface="Montserrat Hairline" charset="0"/>
          <a:cs typeface="Montserrat Hairline" charset="0"/>
        </a:defRPr>
      </a:lvl1pPr>
      <a:lvl2pPr marL="914217" indent="0" algn="l" defTabSz="1828434" rtl="0" eaLnBrk="1" latinLnBrk="0" hangingPunct="1">
        <a:lnSpc>
          <a:spcPct val="90000"/>
        </a:lnSpc>
        <a:spcBef>
          <a:spcPts val="1000"/>
        </a:spcBef>
        <a:buFont typeface="Arial" charset="0"/>
        <a:buNone/>
        <a:defRPr lang="en-US" sz="4000" kern="1200" dirty="0" smtClean="0">
          <a:solidFill>
            <a:schemeClr val="tx1"/>
          </a:solidFill>
          <a:effectLst/>
          <a:latin typeface="+mn-lt"/>
          <a:ea typeface="Montserrat Hairline" charset="0"/>
          <a:cs typeface="Montserrat Hairline" charset="0"/>
        </a:defRPr>
      </a:lvl2pPr>
      <a:lvl3pPr marL="1828434" indent="0" algn="l" defTabSz="1828434" rtl="0" eaLnBrk="1" latinLnBrk="0" hangingPunct="1">
        <a:lnSpc>
          <a:spcPct val="90000"/>
        </a:lnSpc>
        <a:spcBef>
          <a:spcPts val="1000"/>
        </a:spcBef>
        <a:buFont typeface="Arial" charset="0"/>
        <a:buNone/>
        <a:defRPr lang="en-US" sz="3600" kern="1200" dirty="0" smtClean="0">
          <a:solidFill>
            <a:schemeClr val="tx1"/>
          </a:solidFill>
          <a:effectLst/>
          <a:latin typeface="+mn-lt"/>
          <a:ea typeface="Montserrat Hairline" charset="0"/>
          <a:cs typeface="Montserrat Hairline" charset="0"/>
        </a:defRPr>
      </a:lvl3pPr>
      <a:lvl4pPr marL="2742651" indent="0" algn="l" defTabSz="1828434" rtl="0" eaLnBrk="1" latinLnBrk="0" hangingPunct="1">
        <a:lnSpc>
          <a:spcPct val="90000"/>
        </a:lnSpc>
        <a:spcBef>
          <a:spcPts val="1000"/>
        </a:spcBef>
        <a:buFont typeface="Arial" charset="0"/>
        <a:buNone/>
        <a:defRPr lang="en-US" sz="3200" kern="1200" dirty="0" smtClean="0">
          <a:solidFill>
            <a:schemeClr val="tx1"/>
          </a:solidFill>
          <a:effectLst/>
          <a:latin typeface="+mn-lt"/>
          <a:ea typeface="Montserrat Hairline" charset="0"/>
          <a:cs typeface="Montserrat Hairline" charset="0"/>
        </a:defRPr>
      </a:lvl4pPr>
      <a:lvl5pPr marL="3656868" indent="0" algn="l" defTabSz="1828434" rtl="0" eaLnBrk="1" latinLnBrk="0" hangingPunct="1">
        <a:lnSpc>
          <a:spcPct val="90000"/>
        </a:lnSpc>
        <a:spcBef>
          <a:spcPts val="1000"/>
        </a:spcBef>
        <a:buFont typeface="Arial" charset="0"/>
        <a:buNone/>
        <a:defRPr lang="en-US" sz="3200" kern="1200" dirty="0">
          <a:solidFill>
            <a:schemeClr val="tx1"/>
          </a:solidFill>
          <a:effectLst/>
          <a:latin typeface="+mn-lt"/>
          <a:ea typeface="Montserrat Hairline" charset="0"/>
          <a:cs typeface="Montserrat Hairline"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6.jpeg"/><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60.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8.jpeg"/><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9.tiff"/><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20.jpg"/><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21.jpeg"/><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22.jpeg"/><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23.png"/><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24.png"/><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25.jpg"/><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7.xml"/><Relationship Id="rId1" Type="http://schemas.openxmlformats.org/officeDocument/2006/relationships/slideLayout" Target="../slideLayouts/slideLayout50.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62.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9.xml"/><Relationship Id="rId1" Type="http://schemas.openxmlformats.org/officeDocument/2006/relationships/slideLayout" Target="../slideLayouts/slideLayout62.xml"/><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54.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3.xml"/><Relationship Id="rId1" Type="http://schemas.openxmlformats.org/officeDocument/2006/relationships/slideLayout" Target="../slideLayouts/slideLayout50.xml"/><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4.xml"/><Relationship Id="rId1" Type="http://schemas.openxmlformats.org/officeDocument/2006/relationships/slideLayout" Target="../slideLayouts/slideLayout62.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5.xml"/><Relationship Id="rId1" Type="http://schemas.openxmlformats.org/officeDocument/2006/relationships/slideLayout" Target="../slideLayouts/slideLayout50.xml"/><Relationship Id="rId4" Type="http://schemas.openxmlformats.org/officeDocument/2006/relationships/image" Target="../media/image32.jpg"/></Relationships>
</file>

<file path=ppt/slides/_rels/slide2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6.xml"/><Relationship Id="rId1" Type="http://schemas.openxmlformats.org/officeDocument/2006/relationships/slideLayout" Target="../slideLayouts/slideLayout50.xm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hyperlink" Target="https://inactivity-time-bomb.nowwemove.com/download-report/The%20Economic%20Costs%20of%20Physical%20Inactivity%20in%20Europe%20(June%202015).pdf" TargetMode="External"/><Relationship Id="rId2" Type="http://schemas.openxmlformats.org/officeDocument/2006/relationships/image" Target="../media/image5.png"/><Relationship Id="rId1" Type="http://schemas.openxmlformats.org/officeDocument/2006/relationships/slideLayout" Target="../slideLayouts/slideLayout48.xml"/><Relationship Id="rId4" Type="http://schemas.openxmlformats.org/officeDocument/2006/relationships/hyperlink" Target="https://www.euro.who.int/en/health-topics/disease-prevention/physical-activity/data-and-statistics/infographic-make-physical-activity-a-part-of-daily-life-during-all-stages-of-life" TargetMode="External"/></Relationships>
</file>

<file path=ppt/slides/_rels/slide3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7.xml"/><Relationship Id="rId1" Type="http://schemas.openxmlformats.org/officeDocument/2006/relationships/slideLayout" Target="../slideLayouts/slideLayout50.xml"/><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62.xml"/><Relationship Id="rId4" Type="http://schemas.openxmlformats.org/officeDocument/2006/relationships/chart" Target="../charts/chart21.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62.xml"/><Relationship Id="rId4" Type="http://schemas.openxmlformats.org/officeDocument/2006/relationships/chart" Target="../charts/chart2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54.xml"/><Relationship Id="rId5" Type="http://schemas.openxmlformats.org/officeDocument/2006/relationships/chart" Target="../charts/chart24.xml"/><Relationship Id="rId4" Type="http://schemas.openxmlformats.org/officeDocument/2006/relationships/chart" Target="../charts/chart23.xml"/></Relationships>
</file>

<file path=ppt/slides/_rels/slide3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61.xml"/><Relationship Id="rId4" Type="http://schemas.openxmlformats.org/officeDocument/2006/relationships/chart" Target="../charts/chart29.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8.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61.xml"/><Relationship Id="rId5" Type="http://schemas.openxmlformats.org/officeDocument/2006/relationships/image" Target="../media/image42.jpg"/><Relationship Id="rId4" Type="http://schemas.openxmlformats.org/officeDocument/2006/relationships/image" Target="../media/image41.jp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jpeg"/><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56.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50.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8" name="Kuvan paikkamerkki 17">
            <a:extLst>
              <a:ext uri="{FF2B5EF4-FFF2-40B4-BE49-F238E27FC236}">
                <a16:creationId xmlns:a16="http://schemas.microsoft.com/office/drawing/2014/main" id="{423A391A-A485-4552-B8F8-905B7A8916A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9083" r="18982" b="2888"/>
          <a:stretch/>
        </p:blipFill>
        <p:spPr>
          <a:xfrm>
            <a:off x="-823913" y="-463550"/>
            <a:ext cx="26025476" cy="14643100"/>
          </a:xfrm>
        </p:spPr>
      </p:pic>
      <p:sp>
        <p:nvSpPr>
          <p:cNvPr id="16" name="Rectangle 15"/>
          <p:cNvSpPr/>
          <p:nvPr/>
        </p:nvSpPr>
        <p:spPr>
          <a:xfrm>
            <a:off x="0" y="463550"/>
            <a:ext cx="24377650" cy="13716000"/>
          </a:xfrm>
          <a:prstGeom prst="rect">
            <a:avLst/>
          </a:prstGeom>
          <a:solidFill>
            <a:schemeClr val="accent2">
              <a:lumMod val="5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latin typeface="+mj-lt"/>
            </a:endParaRPr>
          </a:p>
        </p:txBody>
      </p:sp>
      <p:sp>
        <p:nvSpPr>
          <p:cNvPr id="12" name="Rectangle 5">
            <a:extLst>
              <a:ext uri="{FF2B5EF4-FFF2-40B4-BE49-F238E27FC236}">
                <a16:creationId xmlns:a16="http://schemas.microsoft.com/office/drawing/2014/main" id="{A6684A33-942E-4D24-8865-EFB1CD9BF56E}"/>
              </a:ext>
            </a:extLst>
          </p:cNvPr>
          <p:cNvSpPr/>
          <p:nvPr/>
        </p:nvSpPr>
        <p:spPr>
          <a:xfrm>
            <a:off x="7607301" y="1201000"/>
            <a:ext cx="9163049" cy="9105616"/>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000" dirty="0">
              <a:latin typeface="+mj-lt"/>
            </a:endParaRPr>
          </a:p>
        </p:txBody>
      </p:sp>
      <p:sp>
        <p:nvSpPr>
          <p:cNvPr id="14" name="TextBox 7">
            <a:extLst>
              <a:ext uri="{FF2B5EF4-FFF2-40B4-BE49-F238E27FC236}">
                <a16:creationId xmlns:a16="http://schemas.microsoft.com/office/drawing/2014/main" id="{602F37E5-AECA-4661-BF1B-6AE5548B0032}"/>
              </a:ext>
            </a:extLst>
          </p:cNvPr>
          <p:cNvSpPr txBox="1"/>
          <p:nvPr/>
        </p:nvSpPr>
        <p:spPr>
          <a:xfrm>
            <a:off x="8891808" y="2982572"/>
            <a:ext cx="6594048" cy="4524315"/>
          </a:xfrm>
          <a:prstGeom prst="rect">
            <a:avLst/>
          </a:prstGeom>
          <a:noFill/>
        </p:spPr>
        <p:txBody>
          <a:bodyPr wrap="none" rtlCol="0">
            <a:spAutoFit/>
          </a:bodyPr>
          <a:lstStyle/>
          <a:p>
            <a:pPr algn="ctr"/>
            <a:r>
              <a:rPr lang="en-US" sz="7200" b="1" spc="600" dirty="0">
                <a:solidFill>
                  <a:schemeClr val="bg1"/>
                </a:solidFill>
                <a:latin typeface="+mj-lt"/>
                <a:ea typeface="Montserrat" charset="0"/>
                <a:cs typeface="Montserrat" charset="0"/>
              </a:rPr>
              <a:t>OMNIGYM</a:t>
            </a:r>
            <a:br>
              <a:rPr lang="en-US" sz="7200" b="1" spc="600" dirty="0">
                <a:solidFill>
                  <a:schemeClr val="bg1"/>
                </a:solidFill>
                <a:latin typeface="+mj-lt"/>
                <a:ea typeface="Montserrat" charset="0"/>
                <a:cs typeface="Montserrat" charset="0"/>
              </a:rPr>
            </a:br>
            <a:r>
              <a:rPr lang="lv-LV" sz="7200" b="1" spc="600" dirty="0">
                <a:solidFill>
                  <a:schemeClr val="bg1"/>
                </a:solidFill>
                <a:latin typeface="+mj-lt"/>
                <a:ea typeface="Montserrat" charset="0"/>
                <a:cs typeface="Montserrat" charset="0"/>
              </a:rPr>
              <a:t>IEDZĪVOTĀJU</a:t>
            </a:r>
            <a:br>
              <a:rPr lang="lv-LV" sz="7200" b="1" spc="600" dirty="0">
                <a:solidFill>
                  <a:schemeClr val="bg1"/>
                </a:solidFill>
                <a:latin typeface="+mj-lt"/>
                <a:ea typeface="Montserrat" charset="0"/>
                <a:cs typeface="Montserrat" charset="0"/>
              </a:rPr>
            </a:br>
            <a:r>
              <a:rPr lang="lv-LV" sz="7200" b="1" spc="600" dirty="0">
                <a:solidFill>
                  <a:schemeClr val="bg1"/>
                </a:solidFill>
                <a:latin typeface="+mj-lt"/>
                <a:ea typeface="Montserrat" charset="0"/>
                <a:cs typeface="Montserrat" charset="0"/>
              </a:rPr>
              <a:t>IESAISTES</a:t>
            </a:r>
            <a:br>
              <a:rPr lang="lv-LV" sz="7200" b="1" spc="600" dirty="0">
                <a:solidFill>
                  <a:schemeClr val="bg1"/>
                </a:solidFill>
                <a:latin typeface="+mj-lt"/>
                <a:ea typeface="Montserrat" charset="0"/>
                <a:cs typeface="Montserrat" charset="0"/>
              </a:rPr>
            </a:br>
            <a:r>
              <a:rPr lang="lv-LV" sz="7200" b="1" spc="600" dirty="0">
                <a:solidFill>
                  <a:schemeClr val="bg1"/>
                </a:solidFill>
                <a:latin typeface="+mj-lt"/>
                <a:ea typeface="Montserrat" charset="0"/>
                <a:cs typeface="Montserrat" charset="0"/>
              </a:rPr>
              <a:t>PĒTĪJUMS</a:t>
            </a:r>
            <a:endParaRPr lang="en-US" sz="7200" b="1" spc="600" dirty="0">
              <a:solidFill>
                <a:schemeClr val="bg1"/>
              </a:solidFill>
              <a:latin typeface="+mj-lt"/>
              <a:ea typeface="Montserrat" charset="0"/>
              <a:cs typeface="Montserrat" charset="0"/>
            </a:endParaRPr>
          </a:p>
        </p:txBody>
      </p:sp>
      <p:sp>
        <p:nvSpPr>
          <p:cNvPr id="15" name="TextBox 8">
            <a:extLst>
              <a:ext uri="{FF2B5EF4-FFF2-40B4-BE49-F238E27FC236}">
                <a16:creationId xmlns:a16="http://schemas.microsoft.com/office/drawing/2014/main" id="{EF00199F-A32F-40EB-9227-944E7FAA13C0}"/>
              </a:ext>
            </a:extLst>
          </p:cNvPr>
          <p:cNvSpPr txBox="1"/>
          <p:nvPr/>
        </p:nvSpPr>
        <p:spPr>
          <a:xfrm>
            <a:off x="9339783" y="1961986"/>
            <a:ext cx="5698085" cy="830997"/>
          </a:xfrm>
          <a:prstGeom prst="rect">
            <a:avLst/>
          </a:prstGeom>
          <a:noFill/>
        </p:spPr>
        <p:txBody>
          <a:bodyPr wrap="square" rtlCol="0">
            <a:spAutoFit/>
          </a:bodyPr>
          <a:lstStyle/>
          <a:p>
            <a:pPr algn="ctr"/>
            <a:r>
              <a:rPr lang="en-US" sz="2400" spc="1200" dirty="0">
                <a:solidFill>
                  <a:schemeClr val="bg1"/>
                </a:solidFill>
                <a:latin typeface="+mj-lt"/>
                <a:ea typeface="Montserrat" charset="0"/>
                <a:cs typeface="Montserrat" charset="0"/>
              </a:rPr>
              <a:t>RĪGA, Brasa</a:t>
            </a:r>
            <a:br>
              <a:rPr lang="en-US" sz="2400" spc="1200" dirty="0">
                <a:solidFill>
                  <a:schemeClr val="bg1"/>
                </a:solidFill>
                <a:latin typeface="+mj-lt"/>
                <a:ea typeface="Montserrat" charset="0"/>
                <a:cs typeface="Montserrat" charset="0"/>
              </a:rPr>
            </a:br>
            <a:r>
              <a:rPr lang="en-US" sz="2400" spc="1200" dirty="0">
                <a:solidFill>
                  <a:schemeClr val="bg1"/>
                </a:solidFill>
                <a:latin typeface="+mj-lt"/>
                <a:ea typeface="Montserrat" charset="0"/>
                <a:cs typeface="Montserrat" charset="0"/>
              </a:rPr>
              <a:t>LATVI</a:t>
            </a:r>
            <a:r>
              <a:rPr lang="lv-LV" sz="2400" spc="1200" dirty="0">
                <a:solidFill>
                  <a:schemeClr val="bg1"/>
                </a:solidFill>
                <a:latin typeface="+mj-lt"/>
                <a:ea typeface="Montserrat" charset="0"/>
                <a:cs typeface="Montserrat" charset="0"/>
              </a:rPr>
              <a:t>J</a:t>
            </a:r>
            <a:r>
              <a:rPr lang="en-US" sz="2400" spc="1200" dirty="0">
                <a:solidFill>
                  <a:schemeClr val="bg1"/>
                </a:solidFill>
                <a:latin typeface="+mj-lt"/>
                <a:ea typeface="Montserrat" charset="0"/>
                <a:cs typeface="Montserrat" charset="0"/>
              </a:rPr>
              <a:t>A </a:t>
            </a:r>
          </a:p>
        </p:txBody>
      </p:sp>
      <p:sp>
        <p:nvSpPr>
          <p:cNvPr id="17" name="TextBox 12">
            <a:extLst>
              <a:ext uri="{FF2B5EF4-FFF2-40B4-BE49-F238E27FC236}">
                <a16:creationId xmlns:a16="http://schemas.microsoft.com/office/drawing/2014/main" id="{1710EFFC-B6F3-4C14-9721-BD9EF295D24B}"/>
              </a:ext>
            </a:extLst>
          </p:cNvPr>
          <p:cNvSpPr txBox="1"/>
          <p:nvPr/>
        </p:nvSpPr>
        <p:spPr>
          <a:xfrm>
            <a:off x="7607301" y="8566666"/>
            <a:ext cx="9367288" cy="1318181"/>
          </a:xfrm>
          <a:prstGeom prst="rect">
            <a:avLst/>
          </a:prstGeom>
          <a:noFill/>
        </p:spPr>
        <p:txBody>
          <a:bodyPr wrap="square" rtlCol="0">
            <a:spAutoFit/>
          </a:bodyPr>
          <a:lstStyle/>
          <a:p>
            <a:pPr algn="ctr">
              <a:lnSpc>
                <a:spcPct val="150000"/>
              </a:lnSpc>
            </a:pPr>
            <a:r>
              <a:rPr lang="lv-LV" sz="2800" b="1" dirty="0">
                <a:solidFill>
                  <a:schemeClr val="bg1"/>
                </a:solidFill>
                <a:latin typeface="+mj-lt"/>
                <a:ea typeface="Montserrat Light" charset="0"/>
                <a:cs typeface="Montserrat Light" charset="0"/>
              </a:rPr>
              <a:t>Sadarbībā ar </a:t>
            </a:r>
            <a:r>
              <a:rPr lang="en-US" sz="2800" b="1" dirty="0">
                <a:solidFill>
                  <a:schemeClr val="bg1"/>
                </a:solidFill>
                <a:latin typeface="+mj-lt"/>
                <a:ea typeface="Montserrat Light" charset="0"/>
                <a:cs typeface="Montserrat Light" charset="0"/>
              </a:rPr>
              <a:t>R</a:t>
            </a:r>
            <a:r>
              <a:rPr lang="lv-LV" sz="2800" b="1" dirty="0">
                <a:solidFill>
                  <a:schemeClr val="bg1"/>
                </a:solidFill>
                <a:latin typeface="+mj-lt"/>
                <a:ea typeface="Montserrat Light" charset="0"/>
                <a:cs typeface="Montserrat Light" charset="0"/>
              </a:rPr>
              <a:t>īgas pašvaldību</a:t>
            </a:r>
            <a:endParaRPr lang="en-US" sz="2800" b="1" dirty="0">
              <a:solidFill>
                <a:schemeClr val="bg1"/>
              </a:solidFill>
              <a:latin typeface="+mj-lt"/>
              <a:ea typeface="Montserrat Light" charset="0"/>
              <a:cs typeface="Montserrat Light" charset="0"/>
            </a:endParaRPr>
          </a:p>
          <a:p>
            <a:pPr algn="ctr">
              <a:lnSpc>
                <a:spcPct val="150000"/>
              </a:lnSpc>
            </a:pPr>
            <a:r>
              <a:rPr lang="lv-LV" sz="2800" b="1" dirty="0">
                <a:solidFill>
                  <a:schemeClr val="bg1"/>
                </a:solidFill>
                <a:latin typeface="+mj-lt"/>
                <a:ea typeface="Montserrat Light" charset="0"/>
                <a:cs typeface="Montserrat Light" charset="0"/>
              </a:rPr>
              <a:t>Periods 26.0</a:t>
            </a:r>
            <a:r>
              <a:rPr lang="fi-FI" sz="2800" b="1" dirty="0">
                <a:solidFill>
                  <a:schemeClr val="bg1"/>
                </a:solidFill>
                <a:latin typeface="+mj-lt"/>
                <a:ea typeface="Montserrat Light" charset="0"/>
                <a:cs typeface="Montserrat Light" charset="0"/>
              </a:rPr>
              <a:t>1</a:t>
            </a:r>
            <a:r>
              <a:rPr lang="lv-LV" sz="2800" b="1" dirty="0">
                <a:solidFill>
                  <a:schemeClr val="bg1"/>
                </a:solidFill>
                <a:latin typeface="+mj-lt"/>
                <a:ea typeface="Montserrat Light" charset="0"/>
                <a:cs typeface="Montserrat Light" charset="0"/>
              </a:rPr>
              <a:t>.2024 – 28.</a:t>
            </a:r>
            <a:r>
              <a:rPr lang="fi-FI" sz="2800" b="1" dirty="0">
                <a:solidFill>
                  <a:schemeClr val="bg1"/>
                </a:solidFill>
                <a:latin typeface="+mj-lt"/>
                <a:ea typeface="Montserrat Light" charset="0"/>
                <a:cs typeface="Montserrat Light" charset="0"/>
              </a:rPr>
              <a:t>02</a:t>
            </a:r>
            <a:r>
              <a:rPr lang="lv-LV" sz="2800" b="1" dirty="0">
                <a:solidFill>
                  <a:schemeClr val="bg1"/>
                </a:solidFill>
                <a:latin typeface="+mj-lt"/>
                <a:ea typeface="Montserrat Light" charset="0"/>
                <a:cs typeface="Montserrat Light" charset="0"/>
              </a:rPr>
              <a:t>.2024</a:t>
            </a:r>
            <a:endParaRPr lang="en-US" sz="2800" b="1" dirty="0">
              <a:solidFill>
                <a:schemeClr val="bg1"/>
              </a:solidFill>
              <a:latin typeface="+mj-lt"/>
              <a:ea typeface="Montserrat Light" charset="0"/>
              <a:cs typeface="Montserrat Light" charset="0"/>
            </a:endParaRPr>
          </a:p>
        </p:txBody>
      </p:sp>
      <p:pic>
        <p:nvPicPr>
          <p:cNvPr id="9" name="Kuva 8" descr="Kuva, joka sisältää kohteen teksti, clipart-kuva&#10;&#10;Kuvaus luotu automaattisesti">
            <a:extLst>
              <a:ext uri="{FF2B5EF4-FFF2-40B4-BE49-F238E27FC236}">
                <a16:creationId xmlns:a16="http://schemas.microsoft.com/office/drawing/2014/main" id="{B5489C91-A818-433A-AE23-DFA841BDE9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9783" y="11404823"/>
            <a:ext cx="5191223" cy="830596"/>
          </a:xfrm>
          <a:prstGeom prst="rect">
            <a:avLst/>
          </a:prstGeom>
        </p:spPr>
      </p:pic>
    </p:spTree>
    <p:extLst>
      <p:ext uri="{BB962C8B-B14F-4D97-AF65-F5344CB8AC3E}">
        <p14:creationId xmlns:p14="http://schemas.microsoft.com/office/powerpoint/2010/main" val="1461548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779708" y="2099964"/>
            <a:ext cx="11136192" cy="1754326"/>
          </a:xfrm>
          <a:prstGeom prst="rect">
            <a:avLst/>
          </a:prstGeom>
          <a:noFill/>
        </p:spPr>
        <p:txBody>
          <a:bodyPr wrap="square" rtlCol="0">
            <a:spAutoFit/>
          </a:bodyPr>
          <a:lstStyle/>
          <a:p>
            <a:r>
              <a:rPr lang="lv-LV" sz="5400" spc="300" dirty="0">
                <a:solidFill>
                  <a:schemeClr val="tx2"/>
                </a:solidFill>
                <a:latin typeface="+mj-lt"/>
                <a:ea typeface="Montserrat" charset="0"/>
                <a:cs typeface="Montserrat" charset="0"/>
              </a:rPr>
              <a:t>TRENAŽIERU VĒRTĒJUMA KOPSAVILKUMS</a:t>
            </a:r>
            <a:endParaRPr lang="en-US" sz="8000" spc="300" dirty="0">
              <a:solidFill>
                <a:schemeClr val="tx2"/>
              </a:solidFill>
              <a:latin typeface="+mj-lt"/>
              <a:ea typeface="Montserrat" charset="0"/>
              <a:cs typeface="Montserrat" charset="0"/>
            </a:endParaRPr>
          </a:p>
        </p:txBody>
      </p:sp>
      <p:sp>
        <p:nvSpPr>
          <p:cNvPr id="17" name="TextBox 16"/>
          <p:cNvSpPr txBox="1"/>
          <p:nvPr/>
        </p:nvSpPr>
        <p:spPr>
          <a:xfrm>
            <a:off x="1847442" y="1639826"/>
            <a:ext cx="4777270"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RĪGA, Brasa</a:t>
            </a:r>
            <a:endParaRPr lang="en-US" sz="2000" spc="1200" dirty="0">
              <a:solidFill>
                <a:schemeClr val="tx2"/>
              </a:solidFill>
              <a:latin typeface="+mj-lt"/>
              <a:ea typeface="Montserrat" charset="0"/>
              <a:cs typeface="Montserrat" charset="0"/>
            </a:endParaRPr>
          </a:p>
        </p:txBody>
      </p:sp>
      <p:pic>
        <p:nvPicPr>
          <p:cNvPr id="10" name="Kuvan paikkamerkki 9">
            <a:extLst>
              <a:ext uri="{FF2B5EF4-FFF2-40B4-BE49-F238E27FC236}">
                <a16:creationId xmlns:a16="http://schemas.microsoft.com/office/drawing/2014/main" id="{0F5E5F39-1953-40B7-859E-D8026F14E7DB}"/>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45223" r="5197"/>
          <a:stretch/>
        </p:blipFill>
        <p:spPr>
          <a:xfrm>
            <a:off x="14209184" y="0"/>
            <a:ext cx="10193866" cy="13716000"/>
          </a:xfrm>
        </p:spPr>
      </p:pic>
      <p:sp>
        <p:nvSpPr>
          <p:cNvPr id="19" name="Rectangle 1">
            <a:extLst>
              <a:ext uri="{FF2B5EF4-FFF2-40B4-BE49-F238E27FC236}">
                <a16:creationId xmlns:a16="http://schemas.microsoft.com/office/drawing/2014/main" id="{5F7B09B9-13A1-4940-89C1-1BF83534547A}"/>
              </a:ext>
            </a:extLst>
          </p:cNvPr>
          <p:cNvSpPr/>
          <p:nvPr/>
        </p:nvSpPr>
        <p:spPr>
          <a:xfrm>
            <a:off x="20002500" y="9689019"/>
            <a:ext cx="4375150" cy="2596812"/>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0" name="TextBox 9">
            <a:extLst>
              <a:ext uri="{FF2B5EF4-FFF2-40B4-BE49-F238E27FC236}">
                <a16:creationId xmlns:a16="http://schemas.microsoft.com/office/drawing/2014/main" id="{57431467-030C-49E1-B0C2-64541C419062}"/>
              </a:ext>
            </a:extLst>
          </p:cNvPr>
          <p:cNvSpPr txBox="1"/>
          <p:nvPr/>
        </p:nvSpPr>
        <p:spPr>
          <a:xfrm>
            <a:off x="20788086" y="10469591"/>
            <a:ext cx="2803974" cy="1323439"/>
          </a:xfrm>
          <a:prstGeom prst="rect">
            <a:avLst/>
          </a:prstGeom>
          <a:noFill/>
        </p:spPr>
        <p:txBody>
          <a:bodyPr wrap="none" rtlCol="0">
            <a:spAutoFit/>
          </a:bodyPr>
          <a:lstStyle/>
          <a:p>
            <a:pPr algn="ctr"/>
            <a:r>
              <a:rPr lang="en-US" sz="8000" b="1" spc="600" dirty="0">
                <a:solidFill>
                  <a:srgbClr val="000000"/>
                </a:solidFill>
                <a:latin typeface="+mj-lt"/>
                <a:ea typeface="Montserrat" charset="0"/>
                <a:cs typeface="Montserrat" charset="0"/>
              </a:rPr>
              <a:t>4,6/5</a:t>
            </a:r>
          </a:p>
        </p:txBody>
      </p:sp>
      <p:sp>
        <p:nvSpPr>
          <p:cNvPr id="21" name="TextBox 11">
            <a:extLst>
              <a:ext uri="{FF2B5EF4-FFF2-40B4-BE49-F238E27FC236}">
                <a16:creationId xmlns:a16="http://schemas.microsoft.com/office/drawing/2014/main" id="{B882D336-061C-42CA-BFBF-C02D6BDD2F7F}"/>
              </a:ext>
            </a:extLst>
          </p:cNvPr>
          <p:cNvSpPr txBox="1"/>
          <p:nvPr/>
        </p:nvSpPr>
        <p:spPr>
          <a:xfrm>
            <a:off x="21348531" y="10207981"/>
            <a:ext cx="1683089" cy="523220"/>
          </a:xfrm>
          <a:prstGeom prst="rect">
            <a:avLst/>
          </a:prstGeom>
          <a:noFill/>
        </p:spPr>
        <p:txBody>
          <a:bodyPr wrap="none" rtlCol="0">
            <a:spAutoFit/>
          </a:bodyPr>
          <a:lstStyle/>
          <a:p>
            <a:pPr algn="ctr"/>
            <a:r>
              <a:rPr lang="en-US" sz="2800" dirty="0">
                <a:solidFill>
                  <a:srgbClr val="000000"/>
                </a:solidFill>
                <a:latin typeface="+mj-lt"/>
                <a:ea typeface="Montserrat" charset="0"/>
                <a:cs typeface="Montserrat" charset="0"/>
              </a:rPr>
              <a:t>AVERAGE</a:t>
            </a:r>
            <a:endParaRPr lang="en-US" sz="4400" dirty="0">
              <a:solidFill>
                <a:srgbClr val="000000"/>
              </a:solidFill>
              <a:latin typeface="+mj-lt"/>
              <a:ea typeface="Montserrat" charset="0"/>
              <a:cs typeface="Montserrat" charset="0"/>
            </a:endParaRPr>
          </a:p>
        </p:txBody>
      </p:sp>
      <p:graphicFrame>
        <p:nvGraphicFramePr>
          <p:cNvPr id="9" name="Chart">
            <a:extLst>
              <a:ext uri="{FF2B5EF4-FFF2-40B4-BE49-F238E27FC236}">
                <a16:creationId xmlns:a16="http://schemas.microsoft.com/office/drawing/2014/main" id="{B59F56CB-BE2C-4923-B1C3-6F247A2106C3}"/>
              </a:ext>
            </a:extLst>
          </p:cNvPr>
          <p:cNvGraphicFramePr>
            <a:graphicFrameLocks noGrp="1"/>
          </p:cNvGraphicFramePr>
          <p:nvPr>
            <p:extLst>
              <p:ext uri="{D42A27DB-BD31-4B8C-83A1-F6EECF244321}">
                <p14:modId xmlns:p14="http://schemas.microsoft.com/office/powerpoint/2010/main" val="927565342"/>
              </p:ext>
            </p:extLst>
          </p:nvPr>
        </p:nvGraphicFramePr>
        <p:xfrm>
          <a:off x="1754412" y="5080333"/>
          <a:ext cx="11285962" cy="74007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39068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a:extLst>
              <a:ext uri="{FF2B5EF4-FFF2-40B4-BE49-F238E27FC236}">
                <a16:creationId xmlns:a16="http://schemas.microsoft.com/office/drawing/2014/main" id="{50455009-BADE-4719-BC6B-DEA8A5A5030D}"/>
              </a:ext>
            </a:extLst>
          </p:cNvPr>
          <p:cNvPicPr>
            <a:picLocks noChangeAspect="1"/>
          </p:cNvPicPr>
          <p:nvPr/>
        </p:nvPicPr>
        <p:blipFill rotWithShape="1">
          <a:blip r:embed="rId3">
            <a:extLst>
              <a:ext uri="{28A0092B-C50C-407E-A947-70E740481C1C}">
                <a14:useLocalDpi xmlns:a14="http://schemas.microsoft.com/office/drawing/2010/main" val="0"/>
              </a:ext>
            </a:extLst>
          </a:blip>
          <a:srcRect l="2822" t="21672" r="9315" b="4363"/>
          <a:stretch/>
        </p:blipFill>
        <p:spPr>
          <a:xfrm>
            <a:off x="12188825" y="2762251"/>
            <a:ext cx="12188825" cy="8853786"/>
          </a:xfrm>
          <a:prstGeom prst="rect">
            <a:avLst/>
          </a:prstGeom>
        </p:spPr>
      </p:pic>
      <p:sp>
        <p:nvSpPr>
          <p:cNvPr id="10" name="TextBox 15">
            <a:extLst>
              <a:ext uri="{FF2B5EF4-FFF2-40B4-BE49-F238E27FC236}">
                <a16:creationId xmlns:a16="http://schemas.microsoft.com/office/drawing/2014/main" id="{24495F4D-0839-4E95-B864-13A1F198C22A}"/>
              </a:ext>
            </a:extLst>
          </p:cNvPr>
          <p:cNvSpPr txBox="1"/>
          <p:nvPr/>
        </p:nvSpPr>
        <p:spPr>
          <a:xfrm>
            <a:off x="2010969" y="2099963"/>
            <a:ext cx="10626857" cy="2123658"/>
          </a:xfrm>
          <a:prstGeom prst="rect">
            <a:avLst/>
          </a:prstGeom>
          <a:noFill/>
        </p:spPr>
        <p:txBody>
          <a:bodyPr wrap="square" rtlCol="0">
            <a:spAutoFit/>
          </a:bodyPr>
          <a:lstStyle/>
          <a:p>
            <a:r>
              <a:rPr lang="lv-LV" sz="4400" spc="300">
                <a:solidFill>
                  <a:schemeClr val="tx2"/>
                </a:solidFill>
                <a:latin typeface="+mj-lt"/>
                <a:ea typeface="Montserrat" charset="0"/>
                <a:cs typeface="Montserrat" charset="0"/>
              </a:rPr>
              <a:t>Kā vērtē treniņu pieredzi uz pietupienu trenažiera? Izlaid jautājumu, ja neesi izmantojis šo trenažieri.</a:t>
            </a:r>
            <a:endParaRPr lang="lv-LV" sz="4400" spc="300" dirty="0">
              <a:solidFill>
                <a:schemeClr val="tx2"/>
              </a:solidFill>
              <a:latin typeface="+mj-lt"/>
              <a:ea typeface="Montserrat" charset="0"/>
              <a:cs typeface="Montserrat" charset="0"/>
            </a:endParaRPr>
          </a:p>
        </p:txBody>
      </p:sp>
      <p:sp>
        <p:nvSpPr>
          <p:cNvPr id="11" name="TextBox 16">
            <a:extLst>
              <a:ext uri="{FF2B5EF4-FFF2-40B4-BE49-F238E27FC236}">
                <a16:creationId xmlns:a16="http://schemas.microsoft.com/office/drawing/2014/main" id="{72F0B749-39A3-4DF8-AFA6-819A55C231EC}"/>
              </a:ext>
            </a:extLst>
          </p:cNvPr>
          <p:cNvSpPr txBox="1"/>
          <p:nvPr/>
        </p:nvSpPr>
        <p:spPr>
          <a:xfrm>
            <a:off x="2078704" y="1639826"/>
            <a:ext cx="4777270"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a:t>
            </a:r>
            <a:r>
              <a:rPr lang="en-US" sz="2000" spc="1200" dirty="0">
                <a:solidFill>
                  <a:srgbClr val="000000"/>
                </a:solidFill>
                <a:latin typeface="Corbel"/>
                <a:ea typeface="Montserrat" charset="0"/>
                <a:cs typeface="Montserrat" charset="0"/>
              </a:rPr>
              <a:t>RĪGA, </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Brasa</a:t>
            </a:r>
            <a:endParaRPr lang="en-US" sz="2000" spc="1200" dirty="0">
              <a:solidFill>
                <a:schemeClr val="tx2"/>
              </a:solidFill>
              <a:latin typeface="+mj-lt"/>
              <a:ea typeface="Montserrat" charset="0"/>
              <a:cs typeface="Montserrat" charset="0"/>
            </a:endParaRPr>
          </a:p>
        </p:txBody>
      </p:sp>
      <p:graphicFrame>
        <p:nvGraphicFramePr>
          <p:cNvPr id="12" name="Chart">
            <a:extLst>
              <a:ext uri="{FF2B5EF4-FFF2-40B4-BE49-F238E27FC236}">
                <a16:creationId xmlns:a16="http://schemas.microsoft.com/office/drawing/2014/main" id="{2D1E44AA-5369-4A57-86A8-28C1484A7373}"/>
              </a:ext>
            </a:extLst>
          </p:cNvPr>
          <p:cNvGraphicFramePr>
            <a:graphicFrameLocks noGrp="1"/>
          </p:cNvGraphicFramePr>
          <p:nvPr>
            <p:extLst>
              <p:ext uri="{D42A27DB-BD31-4B8C-83A1-F6EECF244321}">
                <p14:modId xmlns:p14="http://schemas.microsoft.com/office/powerpoint/2010/main" val="2027742716"/>
              </p:ext>
            </p:extLst>
          </p:nvPr>
        </p:nvGraphicFramePr>
        <p:xfrm>
          <a:off x="2010969" y="4567537"/>
          <a:ext cx="12067472" cy="7048500"/>
        </p:xfrm>
        <a:graphic>
          <a:graphicData uri="http://schemas.openxmlformats.org/drawingml/2006/chart">
            <c:chart xmlns:c="http://schemas.openxmlformats.org/drawingml/2006/chart" xmlns:r="http://schemas.openxmlformats.org/officeDocument/2006/relationships" r:id="rId4"/>
          </a:graphicData>
        </a:graphic>
      </p:graphicFrame>
      <p:sp>
        <p:nvSpPr>
          <p:cNvPr id="13" name="Rectangle 1">
            <a:extLst>
              <a:ext uri="{FF2B5EF4-FFF2-40B4-BE49-F238E27FC236}">
                <a16:creationId xmlns:a16="http://schemas.microsoft.com/office/drawing/2014/main" id="{17BE4E6E-99A8-4E46-9464-6056CBFB0656}"/>
              </a:ext>
            </a:extLst>
          </p:cNvPr>
          <p:cNvSpPr/>
          <p:nvPr/>
        </p:nvSpPr>
        <p:spPr>
          <a:xfrm>
            <a:off x="20040600" y="0"/>
            <a:ext cx="3200400" cy="2195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j-lt"/>
            </a:endParaRPr>
          </a:p>
        </p:txBody>
      </p:sp>
      <p:sp>
        <p:nvSpPr>
          <p:cNvPr id="19" name="TextBox 9">
            <a:extLst>
              <a:ext uri="{FF2B5EF4-FFF2-40B4-BE49-F238E27FC236}">
                <a16:creationId xmlns:a16="http://schemas.microsoft.com/office/drawing/2014/main" id="{E2CF9196-005D-4688-B0A5-C82C41A04D4B}"/>
              </a:ext>
            </a:extLst>
          </p:cNvPr>
          <p:cNvSpPr txBox="1"/>
          <p:nvPr/>
        </p:nvSpPr>
        <p:spPr>
          <a:xfrm>
            <a:off x="20682307" y="1051156"/>
            <a:ext cx="2034532" cy="923330"/>
          </a:xfrm>
          <a:prstGeom prst="rect">
            <a:avLst/>
          </a:prstGeom>
          <a:noFill/>
        </p:spPr>
        <p:txBody>
          <a:bodyPr wrap="none" rtlCol="0">
            <a:spAutoFit/>
          </a:bodyPr>
          <a:lstStyle/>
          <a:p>
            <a:pPr algn="ctr"/>
            <a:r>
              <a:rPr lang="en-US" sz="5400" b="1" spc="600" dirty="0">
                <a:solidFill>
                  <a:schemeClr val="bg1"/>
                </a:solidFill>
                <a:latin typeface="+mj-lt"/>
                <a:ea typeface="Montserrat" charset="0"/>
                <a:cs typeface="Montserrat" charset="0"/>
              </a:rPr>
              <a:t>4,5/5</a:t>
            </a:r>
          </a:p>
        </p:txBody>
      </p:sp>
      <p:sp>
        <p:nvSpPr>
          <p:cNvPr id="20" name="TextBox 11">
            <a:extLst>
              <a:ext uri="{FF2B5EF4-FFF2-40B4-BE49-F238E27FC236}">
                <a16:creationId xmlns:a16="http://schemas.microsoft.com/office/drawing/2014/main" id="{FFD4D94B-2D01-4B78-B7B1-A117A1893F20}"/>
              </a:ext>
            </a:extLst>
          </p:cNvPr>
          <p:cNvSpPr txBox="1"/>
          <p:nvPr/>
        </p:nvSpPr>
        <p:spPr>
          <a:xfrm>
            <a:off x="20666666" y="789546"/>
            <a:ext cx="2065822" cy="400110"/>
          </a:xfrm>
          <a:prstGeom prst="rect">
            <a:avLst/>
          </a:prstGeom>
          <a:noFill/>
        </p:spPr>
        <p:txBody>
          <a:bodyPr wrap="none" rtlCol="0">
            <a:spAutoFit/>
          </a:bodyPr>
          <a:lstStyle/>
          <a:p>
            <a:pPr algn="ctr"/>
            <a:r>
              <a:rPr lang="en-US" sz="2000">
                <a:solidFill>
                  <a:schemeClr val="bg1"/>
                </a:solidFill>
                <a:latin typeface="+mj-lt"/>
                <a:ea typeface="Montserrat" charset="0"/>
                <a:cs typeface="Montserrat" charset="0"/>
              </a:rPr>
              <a:t>OVERALL SCORE</a:t>
            </a:r>
          </a:p>
        </p:txBody>
      </p:sp>
    </p:spTree>
    <p:extLst>
      <p:ext uri="{BB962C8B-B14F-4D97-AF65-F5344CB8AC3E}">
        <p14:creationId xmlns:p14="http://schemas.microsoft.com/office/powerpoint/2010/main" val="3189473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omnigym_low row_RGB_155.jpg">
            <a:extLst>
              <a:ext uri="{FF2B5EF4-FFF2-40B4-BE49-F238E27FC236}">
                <a16:creationId xmlns:a16="http://schemas.microsoft.com/office/drawing/2014/main" id="{3970CDAA-7541-41AC-BEEE-D46A14F7CAE6}"/>
              </a:ext>
            </a:extLst>
          </p:cNvPr>
          <p:cNvPicPr/>
          <p:nvPr/>
        </p:nvPicPr>
        <p:blipFill rotWithShape="1">
          <a:blip r:embed="rId2" cstate="screen">
            <a:extLst>
              <a:ext uri="{28A0092B-C50C-407E-A947-70E740481C1C}">
                <a14:useLocalDpi xmlns:a14="http://schemas.microsoft.com/office/drawing/2010/main"/>
              </a:ext>
            </a:extLst>
          </a:blip>
          <a:srcRect l="-21352" r="21352" b="7325"/>
          <a:stretch/>
        </p:blipFill>
        <p:spPr>
          <a:xfrm>
            <a:off x="10226679" y="1600588"/>
            <a:ext cx="14150971" cy="10496162"/>
          </a:xfrm>
          <a:prstGeom prst="rect">
            <a:avLst/>
          </a:prstGeom>
        </p:spPr>
      </p:pic>
      <p:sp>
        <p:nvSpPr>
          <p:cNvPr id="10" name="TextBox 15">
            <a:extLst>
              <a:ext uri="{FF2B5EF4-FFF2-40B4-BE49-F238E27FC236}">
                <a16:creationId xmlns:a16="http://schemas.microsoft.com/office/drawing/2014/main" id="{24495F4D-0839-4E95-B864-13A1F198C22A}"/>
              </a:ext>
            </a:extLst>
          </p:cNvPr>
          <p:cNvSpPr txBox="1"/>
          <p:nvPr/>
        </p:nvSpPr>
        <p:spPr>
          <a:xfrm>
            <a:off x="2010970" y="2099964"/>
            <a:ext cx="11104529" cy="2123658"/>
          </a:xfrm>
          <a:prstGeom prst="rect">
            <a:avLst/>
          </a:prstGeom>
          <a:noFill/>
        </p:spPr>
        <p:txBody>
          <a:bodyPr wrap="square" rtlCol="0">
            <a:spAutoFit/>
          </a:bodyPr>
          <a:lstStyle/>
          <a:p>
            <a:r>
              <a:rPr lang="lv-LV" sz="4400" spc="300">
                <a:solidFill>
                  <a:schemeClr val="tx2"/>
                </a:solidFill>
                <a:latin typeface="+mj-lt"/>
                <a:ea typeface="Montserrat" charset="0"/>
                <a:cs typeface="Montserrat" charset="0"/>
              </a:rPr>
              <a:t>Kā vērtē treniņu pieredzi ar trenažieri vilkšanai no priekšas? Izlaid jautājumu, ja neesi izmantojis šo trenažieri.</a:t>
            </a:r>
            <a:endParaRPr lang="lv-LV" sz="4400" spc="300" dirty="0">
              <a:solidFill>
                <a:schemeClr val="tx2"/>
              </a:solidFill>
              <a:latin typeface="+mj-lt"/>
              <a:ea typeface="Montserrat" charset="0"/>
              <a:cs typeface="Montserrat" charset="0"/>
            </a:endParaRPr>
          </a:p>
        </p:txBody>
      </p:sp>
      <p:sp>
        <p:nvSpPr>
          <p:cNvPr id="11" name="TextBox 16">
            <a:extLst>
              <a:ext uri="{FF2B5EF4-FFF2-40B4-BE49-F238E27FC236}">
                <a16:creationId xmlns:a16="http://schemas.microsoft.com/office/drawing/2014/main" id="{72F0B749-39A3-4DF8-AFA6-819A55C231EC}"/>
              </a:ext>
            </a:extLst>
          </p:cNvPr>
          <p:cNvSpPr txBox="1"/>
          <p:nvPr/>
        </p:nvSpPr>
        <p:spPr>
          <a:xfrm>
            <a:off x="2078704" y="1639826"/>
            <a:ext cx="4777270"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 RĪGA, </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Brasa</a:t>
            </a:r>
            <a:endParaRPr lang="en-US" sz="2000" spc="1200" dirty="0">
              <a:solidFill>
                <a:schemeClr val="tx2"/>
              </a:solidFill>
              <a:latin typeface="+mj-lt"/>
              <a:ea typeface="Montserrat" charset="0"/>
              <a:cs typeface="Montserrat" charset="0"/>
            </a:endParaRPr>
          </a:p>
        </p:txBody>
      </p:sp>
      <p:graphicFrame>
        <p:nvGraphicFramePr>
          <p:cNvPr id="12" name="Chart">
            <a:extLst>
              <a:ext uri="{FF2B5EF4-FFF2-40B4-BE49-F238E27FC236}">
                <a16:creationId xmlns:a16="http://schemas.microsoft.com/office/drawing/2014/main" id="{2D1E44AA-5369-4A57-86A8-28C1484A7373}"/>
              </a:ext>
            </a:extLst>
          </p:cNvPr>
          <p:cNvGraphicFramePr>
            <a:graphicFrameLocks noGrp="1"/>
          </p:cNvGraphicFramePr>
          <p:nvPr>
            <p:extLst>
              <p:ext uri="{D42A27DB-BD31-4B8C-83A1-F6EECF244321}">
                <p14:modId xmlns:p14="http://schemas.microsoft.com/office/powerpoint/2010/main" val="3633385313"/>
              </p:ext>
            </p:extLst>
          </p:nvPr>
        </p:nvGraphicFramePr>
        <p:xfrm>
          <a:off x="1633443" y="4567536"/>
          <a:ext cx="12067472" cy="7048500"/>
        </p:xfrm>
        <a:graphic>
          <a:graphicData uri="http://schemas.openxmlformats.org/drawingml/2006/chart">
            <c:chart xmlns:c="http://schemas.openxmlformats.org/drawingml/2006/chart" xmlns:r="http://schemas.openxmlformats.org/officeDocument/2006/relationships" r:id="rId3"/>
          </a:graphicData>
        </a:graphic>
      </p:graphicFrame>
      <p:sp>
        <p:nvSpPr>
          <p:cNvPr id="21" name="Rectangle 1">
            <a:extLst>
              <a:ext uri="{FF2B5EF4-FFF2-40B4-BE49-F238E27FC236}">
                <a16:creationId xmlns:a16="http://schemas.microsoft.com/office/drawing/2014/main" id="{8B2FF99F-0677-46FE-B180-B93D980BA95F}"/>
              </a:ext>
            </a:extLst>
          </p:cNvPr>
          <p:cNvSpPr/>
          <p:nvPr/>
        </p:nvSpPr>
        <p:spPr>
          <a:xfrm>
            <a:off x="20040600" y="0"/>
            <a:ext cx="3200400" cy="2195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2" name="TextBox 9">
            <a:extLst>
              <a:ext uri="{FF2B5EF4-FFF2-40B4-BE49-F238E27FC236}">
                <a16:creationId xmlns:a16="http://schemas.microsoft.com/office/drawing/2014/main" id="{C395FC3C-7947-4F1B-81B8-17B5882B6E8B}"/>
              </a:ext>
            </a:extLst>
          </p:cNvPr>
          <p:cNvSpPr txBox="1"/>
          <p:nvPr/>
        </p:nvSpPr>
        <p:spPr>
          <a:xfrm>
            <a:off x="20682307" y="1051156"/>
            <a:ext cx="2034532" cy="923330"/>
          </a:xfrm>
          <a:prstGeom prst="rect">
            <a:avLst/>
          </a:prstGeom>
          <a:noFill/>
        </p:spPr>
        <p:txBody>
          <a:bodyPr wrap="none" rtlCol="0">
            <a:spAutoFit/>
          </a:bodyPr>
          <a:lstStyle/>
          <a:p>
            <a:pPr algn="ctr"/>
            <a:r>
              <a:rPr lang="en-US" sz="5400" b="1" spc="600" dirty="0">
                <a:solidFill>
                  <a:schemeClr val="bg1"/>
                </a:solidFill>
                <a:latin typeface="+mj-lt"/>
                <a:ea typeface="Montserrat" charset="0"/>
                <a:cs typeface="Montserrat" charset="0"/>
              </a:rPr>
              <a:t>4,7/5</a:t>
            </a:r>
          </a:p>
        </p:txBody>
      </p:sp>
      <p:sp>
        <p:nvSpPr>
          <p:cNvPr id="23" name="TextBox 11">
            <a:extLst>
              <a:ext uri="{FF2B5EF4-FFF2-40B4-BE49-F238E27FC236}">
                <a16:creationId xmlns:a16="http://schemas.microsoft.com/office/drawing/2014/main" id="{C3B2DB6E-65AC-4336-BAFE-ADAD9D3412C2}"/>
              </a:ext>
            </a:extLst>
          </p:cNvPr>
          <p:cNvSpPr txBox="1"/>
          <p:nvPr/>
        </p:nvSpPr>
        <p:spPr>
          <a:xfrm>
            <a:off x="20666664" y="789546"/>
            <a:ext cx="2065822" cy="400110"/>
          </a:xfrm>
          <a:prstGeom prst="rect">
            <a:avLst/>
          </a:prstGeom>
          <a:noFill/>
        </p:spPr>
        <p:txBody>
          <a:bodyPr wrap="none" rtlCol="0">
            <a:spAutoFit/>
          </a:bodyPr>
          <a:lstStyle/>
          <a:p>
            <a:pPr algn="ctr"/>
            <a:r>
              <a:rPr lang="en-US" sz="2000">
                <a:solidFill>
                  <a:schemeClr val="bg1"/>
                </a:solidFill>
                <a:latin typeface="+mj-lt"/>
                <a:ea typeface="Montserrat" charset="0"/>
                <a:cs typeface="Montserrat" charset="0"/>
              </a:rPr>
              <a:t>OVERALL SCORE</a:t>
            </a:r>
          </a:p>
        </p:txBody>
      </p:sp>
    </p:spTree>
    <p:extLst>
      <p:ext uri="{BB962C8B-B14F-4D97-AF65-F5344CB8AC3E}">
        <p14:creationId xmlns:p14="http://schemas.microsoft.com/office/powerpoint/2010/main" val="3949361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a:extLst>
              <a:ext uri="{FF2B5EF4-FFF2-40B4-BE49-F238E27FC236}">
                <a16:creationId xmlns:a16="http://schemas.microsoft.com/office/drawing/2014/main" id="{16528F8E-1577-4B3C-9442-0A70FC726ECB}"/>
              </a:ext>
            </a:extLst>
          </p:cNvPr>
          <p:cNvPicPr>
            <a:picLocks noChangeAspect="1"/>
          </p:cNvPicPr>
          <p:nvPr/>
        </p:nvPicPr>
        <p:blipFill>
          <a:blip r:embed="rId2">
            <a:extLst>
              <a:ext uri="{28A0092B-C50C-407E-A947-70E740481C1C}">
                <a14:useLocalDpi xmlns:a14="http://schemas.microsoft.com/office/drawing/2010/main" val="0"/>
              </a:ext>
            </a:extLst>
          </a:blip>
          <a:srcRect t="3177" b="3177"/>
          <a:stretch/>
        </p:blipFill>
        <p:spPr>
          <a:xfrm>
            <a:off x="12782550" y="342899"/>
            <a:ext cx="11599817" cy="11990167"/>
          </a:xfrm>
          <a:prstGeom prst="rect">
            <a:avLst/>
          </a:prstGeom>
        </p:spPr>
      </p:pic>
      <p:sp>
        <p:nvSpPr>
          <p:cNvPr id="10" name="TextBox 15">
            <a:extLst>
              <a:ext uri="{FF2B5EF4-FFF2-40B4-BE49-F238E27FC236}">
                <a16:creationId xmlns:a16="http://schemas.microsoft.com/office/drawing/2014/main" id="{24495F4D-0839-4E95-B864-13A1F198C22A}"/>
              </a:ext>
            </a:extLst>
          </p:cNvPr>
          <p:cNvSpPr txBox="1"/>
          <p:nvPr/>
        </p:nvSpPr>
        <p:spPr>
          <a:xfrm>
            <a:off x="2010970" y="2099964"/>
            <a:ext cx="11599817" cy="2123658"/>
          </a:xfrm>
          <a:prstGeom prst="rect">
            <a:avLst/>
          </a:prstGeom>
          <a:noFill/>
        </p:spPr>
        <p:txBody>
          <a:bodyPr wrap="square" rtlCol="0">
            <a:spAutoFit/>
          </a:bodyPr>
          <a:lstStyle/>
          <a:p>
            <a:r>
              <a:rPr lang="lv-LV" sz="4400" spc="300" dirty="0">
                <a:solidFill>
                  <a:schemeClr val="tx2"/>
                </a:solidFill>
                <a:latin typeface="+mj-lt"/>
                <a:ea typeface="Montserrat" charset="0"/>
                <a:cs typeface="Montserrat" charset="0"/>
              </a:rPr>
              <a:t>Kā vērtē treniņu pieredzi ar trenažieri vilkšanai no augšas? Izlaid jautājumu, ja neesi izmantojis šo trenažieri.</a:t>
            </a:r>
          </a:p>
        </p:txBody>
      </p:sp>
      <p:sp>
        <p:nvSpPr>
          <p:cNvPr id="11" name="TextBox 16">
            <a:extLst>
              <a:ext uri="{FF2B5EF4-FFF2-40B4-BE49-F238E27FC236}">
                <a16:creationId xmlns:a16="http://schemas.microsoft.com/office/drawing/2014/main" id="{72F0B749-39A3-4DF8-AFA6-819A55C231EC}"/>
              </a:ext>
            </a:extLst>
          </p:cNvPr>
          <p:cNvSpPr txBox="1"/>
          <p:nvPr/>
        </p:nvSpPr>
        <p:spPr>
          <a:xfrm>
            <a:off x="2078704" y="1639826"/>
            <a:ext cx="4572085"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CASE:RĪGA, </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Brasa</a:t>
            </a:r>
            <a:endParaRPr lang="en-US" sz="2000" spc="1200" dirty="0">
              <a:solidFill>
                <a:schemeClr val="tx2"/>
              </a:solidFill>
              <a:latin typeface="+mj-lt"/>
              <a:ea typeface="Montserrat" charset="0"/>
              <a:cs typeface="Montserrat" charset="0"/>
            </a:endParaRPr>
          </a:p>
        </p:txBody>
      </p:sp>
      <p:graphicFrame>
        <p:nvGraphicFramePr>
          <p:cNvPr id="12" name="Chart">
            <a:extLst>
              <a:ext uri="{FF2B5EF4-FFF2-40B4-BE49-F238E27FC236}">
                <a16:creationId xmlns:a16="http://schemas.microsoft.com/office/drawing/2014/main" id="{2D1E44AA-5369-4A57-86A8-28C1484A7373}"/>
              </a:ext>
            </a:extLst>
          </p:cNvPr>
          <p:cNvGraphicFramePr>
            <a:graphicFrameLocks noGrp="1"/>
          </p:cNvGraphicFramePr>
          <p:nvPr>
            <p:extLst>
              <p:ext uri="{D42A27DB-BD31-4B8C-83A1-F6EECF244321}">
                <p14:modId xmlns:p14="http://schemas.microsoft.com/office/powerpoint/2010/main" val="3470749782"/>
              </p:ext>
            </p:extLst>
          </p:nvPr>
        </p:nvGraphicFramePr>
        <p:xfrm>
          <a:off x="1633443" y="4814250"/>
          <a:ext cx="12067472" cy="7048500"/>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
            <a:extLst>
              <a:ext uri="{FF2B5EF4-FFF2-40B4-BE49-F238E27FC236}">
                <a16:creationId xmlns:a16="http://schemas.microsoft.com/office/drawing/2014/main" id="{17BE4E6E-99A8-4E46-9464-6056CBFB0656}"/>
              </a:ext>
            </a:extLst>
          </p:cNvPr>
          <p:cNvSpPr/>
          <p:nvPr/>
        </p:nvSpPr>
        <p:spPr>
          <a:xfrm>
            <a:off x="20040600" y="0"/>
            <a:ext cx="3200400" cy="2195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 name="TextBox 9">
            <a:extLst>
              <a:ext uri="{FF2B5EF4-FFF2-40B4-BE49-F238E27FC236}">
                <a16:creationId xmlns:a16="http://schemas.microsoft.com/office/drawing/2014/main" id="{E2CF9196-005D-4688-B0A5-C82C41A04D4B}"/>
              </a:ext>
            </a:extLst>
          </p:cNvPr>
          <p:cNvSpPr txBox="1"/>
          <p:nvPr/>
        </p:nvSpPr>
        <p:spPr>
          <a:xfrm>
            <a:off x="20659062" y="1051156"/>
            <a:ext cx="2081019" cy="923330"/>
          </a:xfrm>
          <a:prstGeom prst="rect">
            <a:avLst/>
          </a:prstGeom>
          <a:noFill/>
        </p:spPr>
        <p:txBody>
          <a:bodyPr wrap="none" rtlCol="0">
            <a:spAutoFit/>
          </a:bodyPr>
          <a:lstStyle/>
          <a:p>
            <a:pPr algn="ctr"/>
            <a:r>
              <a:rPr lang="en-US" sz="5400" b="1" spc="600" dirty="0">
                <a:solidFill>
                  <a:schemeClr val="bg1"/>
                </a:solidFill>
                <a:latin typeface="+mj-lt"/>
                <a:ea typeface="Montserrat" charset="0"/>
                <a:cs typeface="Montserrat" charset="0"/>
              </a:rPr>
              <a:t>4,8/5</a:t>
            </a:r>
          </a:p>
        </p:txBody>
      </p:sp>
      <p:sp>
        <p:nvSpPr>
          <p:cNvPr id="20" name="TextBox 11">
            <a:extLst>
              <a:ext uri="{FF2B5EF4-FFF2-40B4-BE49-F238E27FC236}">
                <a16:creationId xmlns:a16="http://schemas.microsoft.com/office/drawing/2014/main" id="{FFD4D94B-2D01-4B78-B7B1-A117A1893F20}"/>
              </a:ext>
            </a:extLst>
          </p:cNvPr>
          <p:cNvSpPr txBox="1"/>
          <p:nvPr/>
        </p:nvSpPr>
        <p:spPr>
          <a:xfrm>
            <a:off x="20666664" y="789546"/>
            <a:ext cx="2065822" cy="400110"/>
          </a:xfrm>
          <a:prstGeom prst="rect">
            <a:avLst/>
          </a:prstGeom>
          <a:noFill/>
        </p:spPr>
        <p:txBody>
          <a:bodyPr wrap="none" rtlCol="0">
            <a:spAutoFit/>
          </a:bodyPr>
          <a:lstStyle/>
          <a:p>
            <a:pPr algn="ctr"/>
            <a:r>
              <a:rPr lang="en-US" sz="2000">
                <a:solidFill>
                  <a:schemeClr val="bg1"/>
                </a:solidFill>
                <a:latin typeface="+mj-lt"/>
                <a:ea typeface="Montserrat" charset="0"/>
                <a:cs typeface="Montserrat" charset="0"/>
              </a:rPr>
              <a:t>OVERALL SCORE</a:t>
            </a:r>
          </a:p>
        </p:txBody>
      </p:sp>
    </p:spTree>
    <p:extLst>
      <p:ext uri="{BB962C8B-B14F-4D97-AF65-F5344CB8AC3E}">
        <p14:creationId xmlns:p14="http://schemas.microsoft.com/office/powerpoint/2010/main" val="1610754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a:extLst>
              <a:ext uri="{FF2B5EF4-FFF2-40B4-BE49-F238E27FC236}">
                <a16:creationId xmlns:a16="http://schemas.microsoft.com/office/drawing/2014/main" id="{747F1D91-479B-4987-9F2E-281A12642A4A}"/>
              </a:ext>
            </a:extLst>
          </p:cNvPr>
          <p:cNvPicPr>
            <a:picLocks noChangeAspect="1"/>
          </p:cNvPicPr>
          <p:nvPr/>
        </p:nvPicPr>
        <p:blipFill rotWithShape="1">
          <a:blip r:embed="rId2">
            <a:extLst>
              <a:ext uri="{28A0092B-C50C-407E-A947-70E740481C1C}">
                <a14:useLocalDpi xmlns:a14="http://schemas.microsoft.com/office/drawing/2010/main" val="0"/>
              </a:ext>
            </a:extLst>
          </a:blip>
          <a:srcRect l="1786" r="9421"/>
          <a:stretch/>
        </p:blipFill>
        <p:spPr>
          <a:xfrm>
            <a:off x="11611872" y="2099964"/>
            <a:ext cx="12765778" cy="8480926"/>
          </a:xfrm>
          <a:prstGeom prst="rect">
            <a:avLst/>
          </a:prstGeom>
        </p:spPr>
      </p:pic>
      <p:sp>
        <p:nvSpPr>
          <p:cNvPr id="10" name="TextBox 15">
            <a:extLst>
              <a:ext uri="{FF2B5EF4-FFF2-40B4-BE49-F238E27FC236}">
                <a16:creationId xmlns:a16="http://schemas.microsoft.com/office/drawing/2014/main" id="{24495F4D-0839-4E95-B864-13A1F198C22A}"/>
              </a:ext>
            </a:extLst>
          </p:cNvPr>
          <p:cNvSpPr txBox="1"/>
          <p:nvPr/>
        </p:nvSpPr>
        <p:spPr>
          <a:xfrm>
            <a:off x="2010970" y="2099964"/>
            <a:ext cx="13260875" cy="2123658"/>
          </a:xfrm>
          <a:prstGeom prst="rect">
            <a:avLst/>
          </a:prstGeom>
          <a:noFill/>
        </p:spPr>
        <p:txBody>
          <a:bodyPr wrap="square" rtlCol="0">
            <a:spAutoFit/>
          </a:bodyPr>
          <a:lstStyle/>
          <a:p>
            <a:r>
              <a:rPr lang="lv-LV" sz="4400" spc="300">
                <a:solidFill>
                  <a:schemeClr val="tx2"/>
                </a:solidFill>
                <a:latin typeface="+mj-lt"/>
                <a:ea typeface="Montserrat" charset="0"/>
                <a:cs typeface="Montserrat" charset="0"/>
              </a:rPr>
              <a:t>Kā vērtē treniņu pieredzi ar trenažieri spiešanai guļus? Izlaid jautājumu, ja neesi izmantojis šo trenažieri.</a:t>
            </a:r>
            <a:endParaRPr lang="lv-LV" sz="4400" spc="300" dirty="0">
              <a:solidFill>
                <a:schemeClr val="tx2"/>
              </a:solidFill>
              <a:latin typeface="+mj-lt"/>
              <a:ea typeface="Montserrat" charset="0"/>
              <a:cs typeface="Montserrat" charset="0"/>
            </a:endParaRPr>
          </a:p>
        </p:txBody>
      </p:sp>
      <p:sp>
        <p:nvSpPr>
          <p:cNvPr id="11" name="TextBox 16">
            <a:extLst>
              <a:ext uri="{FF2B5EF4-FFF2-40B4-BE49-F238E27FC236}">
                <a16:creationId xmlns:a16="http://schemas.microsoft.com/office/drawing/2014/main" id="{72F0B749-39A3-4DF8-AFA6-819A55C231EC}"/>
              </a:ext>
            </a:extLst>
          </p:cNvPr>
          <p:cNvSpPr txBox="1"/>
          <p:nvPr/>
        </p:nvSpPr>
        <p:spPr>
          <a:xfrm>
            <a:off x="2078704" y="1639826"/>
            <a:ext cx="4777270"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RĪGA, Brasa</a:t>
            </a:r>
            <a:endParaRPr lang="en-US" sz="2000" spc="1200" dirty="0">
              <a:solidFill>
                <a:schemeClr val="tx2"/>
              </a:solidFill>
              <a:latin typeface="+mj-lt"/>
              <a:ea typeface="Montserrat" charset="0"/>
              <a:cs typeface="Montserrat" charset="0"/>
            </a:endParaRPr>
          </a:p>
        </p:txBody>
      </p:sp>
      <p:graphicFrame>
        <p:nvGraphicFramePr>
          <p:cNvPr id="12" name="Chart">
            <a:extLst>
              <a:ext uri="{FF2B5EF4-FFF2-40B4-BE49-F238E27FC236}">
                <a16:creationId xmlns:a16="http://schemas.microsoft.com/office/drawing/2014/main" id="{2D1E44AA-5369-4A57-86A8-28C1484A7373}"/>
              </a:ext>
            </a:extLst>
          </p:cNvPr>
          <p:cNvGraphicFramePr>
            <a:graphicFrameLocks noGrp="1"/>
          </p:cNvGraphicFramePr>
          <p:nvPr>
            <p:extLst>
              <p:ext uri="{D42A27DB-BD31-4B8C-83A1-F6EECF244321}">
                <p14:modId xmlns:p14="http://schemas.microsoft.com/office/powerpoint/2010/main" val="2977308022"/>
              </p:ext>
            </p:extLst>
          </p:nvPr>
        </p:nvGraphicFramePr>
        <p:xfrm>
          <a:off x="1723540" y="4705068"/>
          <a:ext cx="12067472" cy="7048500"/>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
            <a:extLst>
              <a:ext uri="{FF2B5EF4-FFF2-40B4-BE49-F238E27FC236}">
                <a16:creationId xmlns:a16="http://schemas.microsoft.com/office/drawing/2014/main" id="{17BE4E6E-99A8-4E46-9464-6056CBFB0656}"/>
              </a:ext>
            </a:extLst>
          </p:cNvPr>
          <p:cNvSpPr/>
          <p:nvPr/>
        </p:nvSpPr>
        <p:spPr>
          <a:xfrm>
            <a:off x="20040600" y="0"/>
            <a:ext cx="3200400" cy="2195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 name="TextBox 9">
            <a:extLst>
              <a:ext uri="{FF2B5EF4-FFF2-40B4-BE49-F238E27FC236}">
                <a16:creationId xmlns:a16="http://schemas.microsoft.com/office/drawing/2014/main" id="{E2CF9196-005D-4688-B0A5-C82C41A04D4B}"/>
              </a:ext>
            </a:extLst>
          </p:cNvPr>
          <p:cNvSpPr txBox="1"/>
          <p:nvPr/>
        </p:nvSpPr>
        <p:spPr>
          <a:xfrm>
            <a:off x="20682308" y="1051156"/>
            <a:ext cx="2034532" cy="923330"/>
          </a:xfrm>
          <a:prstGeom prst="rect">
            <a:avLst/>
          </a:prstGeom>
          <a:noFill/>
        </p:spPr>
        <p:txBody>
          <a:bodyPr wrap="none" rtlCol="0">
            <a:spAutoFit/>
          </a:bodyPr>
          <a:lstStyle/>
          <a:p>
            <a:pPr algn="ctr"/>
            <a:r>
              <a:rPr lang="en-US" sz="5400" b="1" spc="600" dirty="0">
                <a:solidFill>
                  <a:schemeClr val="bg1"/>
                </a:solidFill>
                <a:latin typeface="+mj-lt"/>
                <a:ea typeface="Montserrat" charset="0"/>
                <a:cs typeface="Montserrat" charset="0"/>
              </a:rPr>
              <a:t>4,7/5</a:t>
            </a:r>
          </a:p>
        </p:txBody>
      </p:sp>
      <p:sp>
        <p:nvSpPr>
          <p:cNvPr id="20" name="TextBox 11">
            <a:extLst>
              <a:ext uri="{FF2B5EF4-FFF2-40B4-BE49-F238E27FC236}">
                <a16:creationId xmlns:a16="http://schemas.microsoft.com/office/drawing/2014/main" id="{FFD4D94B-2D01-4B78-B7B1-A117A1893F20}"/>
              </a:ext>
            </a:extLst>
          </p:cNvPr>
          <p:cNvSpPr txBox="1"/>
          <p:nvPr/>
        </p:nvSpPr>
        <p:spPr>
          <a:xfrm>
            <a:off x="20666664" y="789546"/>
            <a:ext cx="2065822" cy="400110"/>
          </a:xfrm>
          <a:prstGeom prst="rect">
            <a:avLst/>
          </a:prstGeom>
          <a:noFill/>
        </p:spPr>
        <p:txBody>
          <a:bodyPr wrap="none" rtlCol="0">
            <a:spAutoFit/>
          </a:bodyPr>
          <a:lstStyle/>
          <a:p>
            <a:pPr algn="ctr"/>
            <a:r>
              <a:rPr lang="en-US" sz="2000">
                <a:solidFill>
                  <a:schemeClr val="bg1"/>
                </a:solidFill>
                <a:latin typeface="+mj-lt"/>
                <a:ea typeface="Montserrat" charset="0"/>
                <a:cs typeface="Montserrat" charset="0"/>
              </a:rPr>
              <a:t>OVERALL SCORE</a:t>
            </a:r>
          </a:p>
        </p:txBody>
      </p:sp>
    </p:spTree>
    <p:extLst>
      <p:ext uri="{BB962C8B-B14F-4D97-AF65-F5344CB8AC3E}">
        <p14:creationId xmlns:p14="http://schemas.microsoft.com/office/powerpoint/2010/main" val="2976348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a:extLst>
              <a:ext uri="{FF2B5EF4-FFF2-40B4-BE49-F238E27FC236}">
                <a16:creationId xmlns:a16="http://schemas.microsoft.com/office/drawing/2014/main" id="{747F1D91-479B-4987-9F2E-281A12642A4A}"/>
              </a:ext>
            </a:extLst>
          </p:cNvPr>
          <p:cNvPicPr>
            <a:picLocks noChangeAspect="1"/>
          </p:cNvPicPr>
          <p:nvPr/>
        </p:nvPicPr>
        <p:blipFill rotWithShape="1">
          <a:blip r:embed="rId2">
            <a:extLst>
              <a:ext uri="{28A0092B-C50C-407E-A947-70E740481C1C}">
                <a14:useLocalDpi xmlns:a14="http://schemas.microsoft.com/office/drawing/2010/main" val="0"/>
              </a:ext>
            </a:extLst>
          </a:blip>
          <a:srcRect t="4000" r="7918" b="3191"/>
          <a:stretch/>
        </p:blipFill>
        <p:spPr>
          <a:xfrm>
            <a:off x="12254051" y="1962432"/>
            <a:ext cx="12123599" cy="8861558"/>
          </a:xfrm>
          <a:prstGeom prst="rect">
            <a:avLst/>
          </a:prstGeom>
        </p:spPr>
      </p:pic>
      <p:sp>
        <p:nvSpPr>
          <p:cNvPr id="10" name="TextBox 15">
            <a:extLst>
              <a:ext uri="{FF2B5EF4-FFF2-40B4-BE49-F238E27FC236}">
                <a16:creationId xmlns:a16="http://schemas.microsoft.com/office/drawing/2014/main" id="{24495F4D-0839-4E95-B864-13A1F198C22A}"/>
              </a:ext>
            </a:extLst>
          </p:cNvPr>
          <p:cNvSpPr txBox="1"/>
          <p:nvPr/>
        </p:nvSpPr>
        <p:spPr>
          <a:xfrm>
            <a:off x="2010970" y="2099964"/>
            <a:ext cx="13260875" cy="2123658"/>
          </a:xfrm>
          <a:prstGeom prst="rect">
            <a:avLst/>
          </a:prstGeom>
          <a:noFill/>
        </p:spPr>
        <p:txBody>
          <a:bodyPr wrap="square" rtlCol="0">
            <a:spAutoFit/>
          </a:bodyPr>
          <a:lstStyle/>
          <a:p>
            <a:r>
              <a:rPr lang="lv-LV" sz="4400" spc="300">
                <a:solidFill>
                  <a:schemeClr val="tx2"/>
                </a:solidFill>
                <a:latin typeface="+mj-lt"/>
                <a:ea typeface="Montserrat" charset="0"/>
                <a:cs typeface="Montserrat" charset="0"/>
              </a:rPr>
              <a:t>Kā vērtē treniņu pieredzi ar trenažieri spiešanai guļus uz slīpa sola? Izlaid jautājumu, ja neesi izmantojis šo trenažieri.</a:t>
            </a:r>
            <a:endParaRPr lang="lv-LV" sz="4400" spc="300" dirty="0">
              <a:solidFill>
                <a:schemeClr val="tx2"/>
              </a:solidFill>
              <a:latin typeface="+mj-lt"/>
              <a:ea typeface="Montserrat" charset="0"/>
              <a:cs typeface="Montserrat" charset="0"/>
            </a:endParaRPr>
          </a:p>
        </p:txBody>
      </p:sp>
      <p:sp>
        <p:nvSpPr>
          <p:cNvPr id="11" name="TextBox 16">
            <a:extLst>
              <a:ext uri="{FF2B5EF4-FFF2-40B4-BE49-F238E27FC236}">
                <a16:creationId xmlns:a16="http://schemas.microsoft.com/office/drawing/2014/main" id="{72F0B749-39A3-4DF8-AFA6-819A55C231EC}"/>
              </a:ext>
            </a:extLst>
          </p:cNvPr>
          <p:cNvSpPr txBox="1"/>
          <p:nvPr/>
        </p:nvSpPr>
        <p:spPr>
          <a:xfrm>
            <a:off x="2078704" y="1639826"/>
            <a:ext cx="4777270"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RĪGA, Brasa</a:t>
            </a:r>
            <a:endParaRPr lang="en-US" sz="2000" spc="1200" dirty="0">
              <a:solidFill>
                <a:schemeClr val="tx2"/>
              </a:solidFill>
              <a:latin typeface="+mj-lt"/>
              <a:ea typeface="Montserrat" charset="0"/>
              <a:cs typeface="Montserrat" charset="0"/>
            </a:endParaRPr>
          </a:p>
        </p:txBody>
      </p:sp>
      <p:graphicFrame>
        <p:nvGraphicFramePr>
          <p:cNvPr id="12" name="Chart">
            <a:extLst>
              <a:ext uri="{FF2B5EF4-FFF2-40B4-BE49-F238E27FC236}">
                <a16:creationId xmlns:a16="http://schemas.microsoft.com/office/drawing/2014/main" id="{2D1E44AA-5369-4A57-86A8-28C1484A7373}"/>
              </a:ext>
            </a:extLst>
          </p:cNvPr>
          <p:cNvGraphicFramePr>
            <a:graphicFrameLocks noGrp="1"/>
          </p:cNvGraphicFramePr>
          <p:nvPr>
            <p:extLst>
              <p:ext uri="{D42A27DB-BD31-4B8C-83A1-F6EECF244321}">
                <p14:modId xmlns:p14="http://schemas.microsoft.com/office/powerpoint/2010/main" val="3443709035"/>
              </p:ext>
            </p:extLst>
          </p:nvPr>
        </p:nvGraphicFramePr>
        <p:xfrm>
          <a:off x="1723540" y="4705068"/>
          <a:ext cx="12067472" cy="7048500"/>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
            <a:extLst>
              <a:ext uri="{FF2B5EF4-FFF2-40B4-BE49-F238E27FC236}">
                <a16:creationId xmlns:a16="http://schemas.microsoft.com/office/drawing/2014/main" id="{17BE4E6E-99A8-4E46-9464-6056CBFB0656}"/>
              </a:ext>
            </a:extLst>
          </p:cNvPr>
          <p:cNvSpPr/>
          <p:nvPr/>
        </p:nvSpPr>
        <p:spPr>
          <a:xfrm>
            <a:off x="20040600" y="0"/>
            <a:ext cx="3200400" cy="2195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 name="TextBox 9">
            <a:extLst>
              <a:ext uri="{FF2B5EF4-FFF2-40B4-BE49-F238E27FC236}">
                <a16:creationId xmlns:a16="http://schemas.microsoft.com/office/drawing/2014/main" id="{E2CF9196-005D-4688-B0A5-C82C41A04D4B}"/>
              </a:ext>
            </a:extLst>
          </p:cNvPr>
          <p:cNvSpPr txBox="1"/>
          <p:nvPr/>
        </p:nvSpPr>
        <p:spPr>
          <a:xfrm>
            <a:off x="20682309" y="1051156"/>
            <a:ext cx="2034532" cy="923330"/>
          </a:xfrm>
          <a:prstGeom prst="rect">
            <a:avLst/>
          </a:prstGeom>
          <a:noFill/>
        </p:spPr>
        <p:txBody>
          <a:bodyPr wrap="none" rtlCol="0">
            <a:spAutoFit/>
          </a:bodyPr>
          <a:lstStyle/>
          <a:p>
            <a:pPr algn="ctr"/>
            <a:r>
              <a:rPr lang="en-US" sz="5400" b="1" spc="600" dirty="0">
                <a:solidFill>
                  <a:schemeClr val="bg1"/>
                </a:solidFill>
                <a:latin typeface="+mj-lt"/>
                <a:ea typeface="Montserrat" charset="0"/>
                <a:cs typeface="Montserrat" charset="0"/>
              </a:rPr>
              <a:t>4,7/5</a:t>
            </a:r>
          </a:p>
        </p:txBody>
      </p:sp>
      <p:sp>
        <p:nvSpPr>
          <p:cNvPr id="20" name="TextBox 11">
            <a:extLst>
              <a:ext uri="{FF2B5EF4-FFF2-40B4-BE49-F238E27FC236}">
                <a16:creationId xmlns:a16="http://schemas.microsoft.com/office/drawing/2014/main" id="{FFD4D94B-2D01-4B78-B7B1-A117A1893F20}"/>
              </a:ext>
            </a:extLst>
          </p:cNvPr>
          <p:cNvSpPr txBox="1"/>
          <p:nvPr/>
        </p:nvSpPr>
        <p:spPr>
          <a:xfrm>
            <a:off x="20666664" y="789546"/>
            <a:ext cx="2065822" cy="400110"/>
          </a:xfrm>
          <a:prstGeom prst="rect">
            <a:avLst/>
          </a:prstGeom>
          <a:noFill/>
        </p:spPr>
        <p:txBody>
          <a:bodyPr wrap="none" rtlCol="0">
            <a:spAutoFit/>
          </a:bodyPr>
          <a:lstStyle/>
          <a:p>
            <a:pPr algn="ctr"/>
            <a:r>
              <a:rPr lang="en-US" sz="2000">
                <a:solidFill>
                  <a:schemeClr val="bg1"/>
                </a:solidFill>
                <a:latin typeface="+mj-lt"/>
                <a:ea typeface="Montserrat" charset="0"/>
                <a:cs typeface="Montserrat" charset="0"/>
              </a:rPr>
              <a:t>OVERALL SCORE</a:t>
            </a:r>
          </a:p>
        </p:txBody>
      </p:sp>
    </p:spTree>
    <p:extLst>
      <p:ext uri="{BB962C8B-B14F-4D97-AF65-F5344CB8AC3E}">
        <p14:creationId xmlns:p14="http://schemas.microsoft.com/office/powerpoint/2010/main" val="1429436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382C185A-D02F-4FB8-AE17-680A09ABEA0B}"/>
              </a:ext>
            </a:extLst>
          </p:cNvPr>
          <p:cNvPicPr>
            <a:picLocks noChangeAspect="1"/>
          </p:cNvPicPr>
          <p:nvPr/>
        </p:nvPicPr>
        <p:blipFill rotWithShape="1">
          <a:blip r:embed="rId2">
            <a:extLst>
              <a:ext uri="{28A0092B-C50C-407E-A947-70E740481C1C}">
                <a14:useLocalDpi xmlns:a14="http://schemas.microsoft.com/office/drawing/2010/main" val="0"/>
              </a:ext>
            </a:extLst>
          </a:blip>
          <a:srcRect l="17" r="9720"/>
          <a:stretch/>
        </p:blipFill>
        <p:spPr>
          <a:xfrm>
            <a:off x="12536394" y="1974486"/>
            <a:ext cx="11841255" cy="9594968"/>
          </a:xfrm>
          <a:prstGeom prst="rect">
            <a:avLst/>
          </a:prstGeom>
        </p:spPr>
      </p:pic>
      <p:sp>
        <p:nvSpPr>
          <p:cNvPr id="10" name="TextBox 15">
            <a:extLst>
              <a:ext uri="{FF2B5EF4-FFF2-40B4-BE49-F238E27FC236}">
                <a16:creationId xmlns:a16="http://schemas.microsoft.com/office/drawing/2014/main" id="{24495F4D-0839-4E95-B864-13A1F198C22A}"/>
              </a:ext>
            </a:extLst>
          </p:cNvPr>
          <p:cNvSpPr txBox="1"/>
          <p:nvPr/>
        </p:nvSpPr>
        <p:spPr>
          <a:xfrm>
            <a:off x="2010970" y="2099964"/>
            <a:ext cx="11104529" cy="2123658"/>
          </a:xfrm>
          <a:prstGeom prst="rect">
            <a:avLst/>
          </a:prstGeom>
          <a:noFill/>
        </p:spPr>
        <p:txBody>
          <a:bodyPr wrap="square" rtlCol="0">
            <a:spAutoFit/>
          </a:bodyPr>
          <a:lstStyle/>
          <a:p>
            <a:r>
              <a:rPr lang="lv-LV" sz="4400" spc="300">
                <a:solidFill>
                  <a:schemeClr val="tx2"/>
                </a:solidFill>
                <a:latin typeface="+mj-lt"/>
                <a:ea typeface="Montserrat" charset="0"/>
                <a:cs typeface="Montserrat" charset="0"/>
              </a:rPr>
              <a:t>Kā vērtē treniņu pieredzi ar trenažieri spiešanai no pleciem? Izlaid jautājumu, ja neesi izmantojis šo trenažieri.</a:t>
            </a:r>
            <a:endParaRPr lang="lv-LV" sz="4400" spc="300" dirty="0">
              <a:solidFill>
                <a:schemeClr val="tx2"/>
              </a:solidFill>
              <a:latin typeface="+mj-lt"/>
              <a:ea typeface="Montserrat" charset="0"/>
              <a:cs typeface="Montserrat" charset="0"/>
            </a:endParaRPr>
          </a:p>
        </p:txBody>
      </p:sp>
      <p:sp>
        <p:nvSpPr>
          <p:cNvPr id="11" name="TextBox 16">
            <a:extLst>
              <a:ext uri="{FF2B5EF4-FFF2-40B4-BE49-F238E27FC236}">
                <a16:creationId xmlns:a16="http://schemas.microsoft.com/office/drawing/2014/main" id="{72F0B749-39A3-4DF8-AFA6-819A55C231EC}"/>
              </a:ext>
            </a:extLst>
          </p:cNvPr>
          <p:cNvSpPr txBox="1"/>
          <p:nvPr/>
        </p:nvSpPr>
        <p:spPr>
          <a:xfrm>
            <a:off x="2078704" y="1639826"/>
            <a:ext cx="4777270"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RĪGA, Brasa</a:t>
            </a:r>
            <a:endParaRPr lang="en-US" sz="2000" spc="1200" dirty="0">
              <a:solidFill>
                <a:schemeClr val="tx2"/>
              </a:solidFill>
              <a:latin typeface="+mj-lt"/>
              <a:ea typeface="Montserrat" charset="0"/>
              <a:cs typeface="Montserrat" charset="0"/>
            </a:endParaRPr>
          </a:p>
        </p:txBody>
      </p:sp>
      <p:graphicFrame>
        <p:nvGraphicFramePr>
          <p:cNvPr id="12" name="Chart">
            <a:extLst>
              <a:ext uri="{FF2B5EF4-FFF2-40B4-BE49-F238E27FC236}">
                <a16:creationId xmlns:a16="http://schemas.microsoft.com/office/drawing/2014/main" id="{2D1E44AA-5369-4A57-86A8-28C1484A7373}"/>
              </a:ext>
            </a:extLst>
          </p:cNvPr>
          <p:cNvGraphicFramePr>
            <a:graphicFrameLocks noGrp="1"/>
          </p:cNvGraphicFramePr>
          <p:nvPr>
            <p:extLst>
              <p:ext uri="{D42A27DB-BD31-4B8C-83A1-F6EECF244321}">
                <p14:modId xmlns:p14="http://schemas.microsoft.com/office/powerpoint/2010/main" val="153536616"/>
              </p:ext>
            </p:extLst>
          </p:nvPr>
        </p:nvGraphicFramePr>
        <p:xfrm>
          <a:off x="1759959" y="4754132"/>
          <a:ext cx="12067472" cy="7048500"/>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
            <a:extLst>
              <a:ext uri="{FF2B5EF4-FFF2-40B4-BE49-F238E27FC236}">
                <a16:creationId xmlns:a16="http://schemas.microsoft.com/office/drawing/2014/main" id="{17BE4E6E-99A8-4E46-9464-6056CBFB0656}"/>
              </a:ext>
            </a:extLst>
          </p:cNvPr>
          <p:cNvSpPr/>
          <p:nvPr/>
        </p:nvSpPr>
        <p:spPr>
          <a:xfrm>
            <a:off x="20040600" y="0"/>
            <a:ext cx="3200400" cy="2195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 name="TextBox 9">
            <a:extLst>
              <a:ext uri="{FF2B5EF4-FFF2-40B4-BE49-F238E27FC236}">
                <a16:creationId xmlns:a16="http://schemas.microsoft.com/office/drawing/2014/main" id="{E2CF9196-005D-4688-B0A5-C82C41A04D4B}"/>
              </a:ext>
            </a:extLst>
          </p:cNvPr>
          <p:cNvSpPr txBox="1"/>
          <p:nvPr/>
        </p:nvSpPr>
        <p:spPr>
          <a:xfrm>
            <a:off x="20659066" y="1051156"/>
            <a:ext cx="2081019" cy="923330"/>
          </a:xfrm>
          <a:prstGeom prst="rect">
            <a:avLst/>
          </a:prstGeom>
          <a:noFill/>
        </p:spPr>
        <p:txBody>
          <a:bodyPr wrap="none" rtlCol="0">
            <a:spAutoFit/>
          </a:bodyPr>
          <a:lstStyle/>
          <a:p>
            <a:pPr algn="ctr"/>
            <a:r>
              <a:rPr lang="en-US" sz="5400" b="1" spc="600" dirty="0">
                <a:solidFill>
                  <a:schemeClr val="bg1"/>
                </a:solidFill>
                <a:latin typeface="+mj-lt"/>
                <a:ea typeface="Montserrat" charset="0"/>
                <a:cs typeface="Montserrat" charset="0"/>
              </a:rPr>
              <a:t>4,8/5</a:t>
            </a:r>
          </a:p>
        </p:txBody>
      </p:sp>
      <p:sp>
        <p:nvSpPr>
          <p:cNvPr id="20" name="TextBox 11">
            <a:extLst>
              <a:ext uri="{FF2B5EF4-FFF2-40B4-BE49-F238E27FC236}">
                <a16:creationId xmlns:a16="http://schemas.microsoft.com/office/drawing/2014/main" id="{FFD4D94B-2D01-4B78-B7B1-A117A1893F20}"/>
              </a:ext>
            </a:extLst>
          </p:cNvPr>
          <p:cNvSpPr txBox="1"/>
          <p:nvPr/>
        </p:nvSpPr>
        <p:spPr>
          <a:xfrm>
            <a:off x="20666664" y="789546"/>
            <a:ext cx="2065822" cy="400110"/>
          </a:xfrm>
          <a:prstGeom prst="rect">
            <a:avLst/>
          </a:prstGeom>
          <a:noFill/>
        </p:spPr>
        <p:txBody>
          <a:bodyPr wrap="none" rtlCol="0">
            <a:spAutoFit/>
          </a:bodyPr>
          <a:lstStyle/>
          <a:p>
            <a:pPr algn="ctr"/>
            <a:r>
              <a:rPr lang="en-US" sz="2000">
                <a:solidFill>
                  <a:schemeClr val="bg1"/>
                </a:solidFill>
                <a:latin typeface="+mj-lt"/>
                <a:ea typeface="Montserrat" charset="0"/>
                <a:cs typeface="Montserrat" charset="0"/>
              </a:rPr>
              <a:t>OVERALL SCORE</a:t>
            </a:r>
          </a:p>
        </p:txBody>
      </p:sp>
    </p:spTree>
    <p:extLst>
      <p:ext uri="{BB962C8B-B14F-4D97-AF65-F5344CB8AC3E}">
        <p14:creationId xmlns:p14="http://schemas.microsoft.com/office/powerpoint/2010/main" val="1094043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00442F95-F87B-4BAA-9D16-60D264B8737D}"/>
              </a:ext>
            </a:extLst>
          </p:cNvPr>
          <p:cNvPicPr>
            <a:picLocks noChangeAspect="1"/>
          </p:cNvPicPr>
          <p:nvPr/>
        </p:nvPicPr>
        <p:blipFill rotWithShape="1">
          <a:blip r:embed="rId2">
            <a:extLst>
              <a:ext uri="{28A0092B-C50C-407E-A947-70E740481C1C}">
                <a14:useLocalDpi xmlns:a14="http://schemas.microsoft.com/office/drawing/2010/main" val="0"/>
              </a:ext>
            </a:extLst>
          </a:blip>
          <a:srcRect l="10283" t="13897" r="38897" b="11787"/>
          <a:stretch/>
        </p:blipFill>
        <p:spPr>
          <a:xfrm>
            <a:off x="11541627" y="1974486"/>
            <a:ext cx="12836023" cy="10558369"/>
          </a:xfrm>
          <a:prstGeom prst="rect">
            <a:avLst/>
          </a:prstGeom>
        </p:spPr>
      </p:pic>
      <p:sp>
        <p:nvSpPr>
          <p:cNvPr id="10" name="TextBox 15">
            <a:extLst>
              <a:ext uri="{FF2B5EF4-FFF2-40B4-BE49-F238E27FC236}">
                <a16:creationId xmlns:a16="http://schemas.microsoft.com/office/drawing/2014/main" id="{24495F4D-0839-4E95-B864-13A1F198C22A}"/>
              </a:ext>
            </a:extLst>
          </p:cNvPr>
          <p:cNvSpPr txBox="1"/>
          <p:nvPr/>
        </p:nvSpPr>
        <p:spPr>
          <a:xfrm>
            <a:off x="2010969" y="2099963"/>
            <a:ext cx="12783203" cy="2123658"/>
          </a:xfrm>
          <a:prstGeom prst="rect">
            <a:avLst/>
          </a:prstGeom>
          <a:noFill/>
        </p:spPr>
        <p:txBody>
          <a:bodyPr wrap="square" rtlCol="0">
            <a:spAutoFit/>
          </a:bodyPr>
          <a:lstStyle/>
          <a:p>
            <a:r>
              <a:rPr lang="lv-LV" sz="4400" spc="300">
                <a:solidFill>
                  <a:schemeClr val="tx2"/>
                </a:solidFill>
                <a:latin typeface="+mj-lt"/>
                <a:ea typeface="Montserrat" charset="0"/>
                <a:cs typeface="Montserrat" charset="0"/>
              </a:rPr>
              <a:t>Kā vērtē treniņu pieredzi ar bicepsu trenažieri? Izlaid jautājumu, ja neesi izmantojis šo trenažieri.</a:t>
            </a:r>
            <a:endParaRPr lang="lv-LV" sz="4400" spc="300" dirty="0">
              <a:solidFill>
                <a:schemeClr val="tx2"/>
              </a:solidFill>
              <a:latin typeface="+mj-lt"/>
              <a:ea typeface="Montserrat" charset="0"/>
              <a:cs typeface="Montserrat" charset="0"/>
            </a:endParaRPr>
          </a:p>
        </p:txBody>
      </p:sp>
      <p:sp>
        <p:nvSpPr>
          <p:cNvPr id="11" name="TextBox 16">
            <a:extLst>
              <a:ext uri="{FF2B5EF4-FFF2-40B4-BE49-F238E27FC236}">
                <a16:creationId xmlns:a16="http://schemas.microsoft.com/office/drawing/2014/main" id="{72F0B749-39A3-4DF8-AFA6-819A55C231EC}"/>
              </a:ext>
            </a:extLst>
          </p:cNvPr>
          <p:cNvSpPr txBox="1"/>
          <p:nvPr/>
        </p:nvSpPr>
        <p:spPr>
          <a:xfrm>
            <a:off x="2078704" y="1639826"/>
            <a:ext cx="4777270"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RĪGA, Brasa</a:t>
            </a:r>
            <a:endParaRPr lang="en-US" sz="2000" spc="1200" dirty="0">
              <a:solidFill>
                <a:schemeClr val="tx2"/>
              </a:solidFill>
              <a:latin typeface="+mj-lt"/>
              <a:ea typeface="Montserrat" charset="0"/>
              <a:cs typeface="Montserrat" charset="0"/>
            </a:endParaRPr>
          </a:p>
        </p:txBody>
      </p:sp>
      <p:graphicFrame>
        <p:nvGraphicFramePr>
          <p:cNvPr id="12" name="Chart">
            <a:extLst>
              <a:ext uri="{FF2B5EF4-FFF2-40B4-BE49-F238E27FC236}">
                <a16:creationId xmlns:a16="http://schemas.microsoft.com/office/drawing/2014/main" id="{2D1E44AA-5369-4A57-86A8-28C1484A7373}"/>
              </a:ext>
            </a:extLst>
          </p:cNvPr>
          <p:cNvGraphicFramePr>
            <a:graphicFrameLocks noGrp="1"/>
          </p:cNvGraphicFramePr>
          <p:nvPr>
            <p:extLst>
              <p:ext uri="{D42A27DB-BD31-4B8C-83A1-F6EECF244321}">
                <p14:modId xmlns:p14="http://schemas.microsoft.com/office/powerpoint/2010/main" val="1150329406"/>
              </p:ext>
            </p:extLst>
          </p:nvPr>
        </p:nvGraphicFramePr>
        <p:xfrm>
          <a:off x="1769921" y="4451306"/>
          <a:ext cx="12067472" cy="7048500"/>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
            <a:extLst>
              <a:ext uri="{FF2B5EF4-FFF2-40B4-BE49-F238E27FC236}">
                <a16:creationId xmlns:a16="http://schemas.microsoft.com/office/drawing/2014/main" id="{17BE4E6E-99A8-4E46-9464-6056CBFB0656}"/>
              </a:ext>
            </a:extLst>
          </p:cNvPr>
          <p:cNvSpPr/>
          <p:nvPr/>
        </p:nvSpPr>
        <p:spPr>
          <a:xfrm>
            <a:off x="20040600" y="0"/>
            <a:ext cx="3200400" cy="2195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 name="TextBox 9">
            <a:extLst>
              <a:ext uri="{FF2B5EF4-FFF2-40B4-BE49-F238E27FC236}">
                <a16:creationId xmlns:a16="http://schemas.microsoft.com/office/drawing/2014/main" id="{E2CF9196-005D-4688-B0A5-C82C41A04D4B}"/>
              </a:ext>
            </a:extLst>
          </p:cNvPr>
          <p:cNvSpPr txBox="1"/>
          <p:nvPr/>
        </p:nvSpPr>
        <p:spPr>
          <a:xfrm>
            <a:off x="20682304" y="1051156"/>
            <a:ext cx="2034532" cy="923330"/>
          </a:xfrm>
          <a:prstGeom prst="rect">
            <a:avLst/>
          </a:prstGeom>
          <a:noFill/>
        </p:spPr>
        <p:txBody>
          <a:bodyPr wrap="none" rtlCol="0">
            <a:spAutoFit/>
          </a:bodyPr>
          <a:lstStyle/>
          <a:p>
            <a:pPr algn="ctr"/>
            <a:r>
              <a:rPr lang="en-US" sz="5400" b="1" spc="600" dirty="0">
                <a:solidFill>
                  <a:schemeClr val="bg1"/>
                </a:solidFill>
                <a:latin typeface="+mj-lt"/>
                <a:ea typeface="Montserrat" charset="0"/>
                <a:cs typeface="Montserrat" charset="0"/>
              </a:rPr>
              <a:t>4,3/5</a:t>
            </a:r>
          </a:p>
        </p:txBody>
      </p:sp>
      <p:sp>
        <p:nvSpPr>
          <p:cNvPr id="20" name="TextBox 11">
            <a:extLst>
              <a:ext uri="{FF2B5EF4-FFF2-40B4-BE49-F238E27FC236}">
                <a16:creationId xmlns:a16="http://schemas.microsoft.com/office/drawing/2014/main" id="{FFD4D94B-2D01-4B78-B7B1-A117A1893F20}"/>
              </a:ext>
            </a:extLst>
          </p:cNvPr>
          <p:cNvSpPr txBox="1"/>
          <p:nvPr/>
        </p:nvSpPr>
        <p:spPr>
          <a:xfrm>
            <a:off x="20666664" y="789546"/>
            <a:ext cx="2065822" cy="400110"/>
          </a:xfrm>
          <a:prstGeom prst="rect">
            <a:avLst/>
          </a:prstGeom>
          <a:noFill/>
        </p:spPr>
        <p:txBody>
          <a:bodyPr wrap="none" rtlCol="0">
            <a:spAutoFit/>
          </a:bodyPr>
          <a:lstStyle/>
          <a:p>
            <a:pPr algn="ctr"/>
            <a:r>
              <a:rPr lang="en-US" sz="2000">
                <a:solidFill>
                  <a:schemeClr val="bg1"/>
                </a:solidFill>
                <a:latin typeface="+mj-lt"/>
                <a:ea typeface="Montserrat" charset="0"/>
                <a:cs typeface="Montserrat" charset="0"/>
              </a:rPr>
              <a:t>OVERALL SCORE</a:t>
            </a:r>
          </a:p>
        </p:txBody>
      </p:sp>
    </p:spTree>
    <p:extLst>
      <p:ext uri="{BB962C8B-B14F-4D97-AF65-F5344CB8AC3E}">
        <p14:creationId xmlns:p14="http://schemas.microsoft.com/office/powerpoint/2010/main" val="62946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00442F95-F87B-4BAA-9D16-60D264B8737D}"/>
              </a:ext>
            </a:extLst>
          </p:cNvPr>
          <p:cNvPicPr>
            <a:picLocks noChangeAspect="1"/>
          </p:cNvPicPr>
          <p:nvPr/>
        </p:nvPicPr>
        <p:blipFill rotWithShape="1">
          <a:blip r:embed="rId2">
            <a:extLst>
              <a:ext uri="{28A0092B-C50C-407E-A947-70E740481C1C}">
                <a14:useLocalDpi xmlns:a14="http://schemas.microsoft.com/office/drawing/2010/main" val="0"/>
              </a:ext>
            </a:extLst>
          </a:blip>
          <a:srcRect l="8512" t="2401" r="33417"/>
          <a:stretch/>
        </p:blipFill>
        <p:spPr>
          <a:xfrm>
            <a:off x="11459751" y="1451266"/>
            <a:ext cx="12917899" cy="12212265"/>
          </a:xfrm>
          <a:prstGeom prst="rect">
            <a:avLst/>
          </a:prstGeom>
        </p:spPr>
      </p:pic>
      <p:sp>
        <p:nvSpPr>
          <p:cNvPr id="10" name="TextBox 15">
            <a:extLst>
              <a:ext uri="{FF2B5EF4-FFF2-40B4-BE49-F238E27FC236}">
                <a16:creationId xmlns:a16="http://schemas.microsoft.com/office/drawing/2014/main" id="{24495F4D-0839-4E95-B864-13A1F198C22A}"/>
              </a:ext>
            </a:extLst>
          </p:cNvPr>
          <p:cNvSpPr txBox="1"/>
          <p:nvPr/>
        </p:nvSpPr>
        <p:spPr>
          <a:xfrm>
            <a:off x="2010969" y="2099963"/>
            <a:ext cx="12783203" cy="2123658"/>
          </a:xfrm>
          <a:prstGeom prst="rect">
            <a:avLst/>
          </a:prstGeom>
          <a:noFill/>
        </p:spPr>
        <p:txBody>
          <a:bodyPr wrap="square" rtlCol="0">
            <a:spAutoFit/>
          </a:bodyPr>
          <a:lstStyle/>
          <a:p>
            <a:r>
              <a:rPr lang="lv-LV" sz="4400" spc="300">
                <a:solidFill>
                  <a:schemeClr val="tx2"/>
                </a:solidFill>
                <a:latin typeface="+mj-lt"/>
                <a:ea typeface="Montserrat" charset="0"/>
                <a:cs typeface="Montserrat" charset="0"/>
              </a:rPr>
              <a:t>Kā vērtē treniņu pieredzi ar tricepsu trenažieri? Izlaid jautājumu, ja neesi izmantojis šo trenažieri.</a:t>
            </a:r>
            <a:endParaRPr lang="lv-LV" sz="4400" spc="300" dirty="0">
              <a:solidFill>
                <a:schemeClr val="tx2"/>
              </a:solidFill>
              <a:latin typeface="+mj-lt"/>
              <a:ea typeface="Montserrat" charset="0"/>
              <a:cs typeface="Montserrat" charset="0"/>
            </a:endParaRPr>
          </a:p>
        </p:txBody>
      </p:sp>
      <p:sp>
        <p:nvSpPr>
          <p:cNvPr id="11" name="TextBox 16">
            <a:extLst>
              <a:ext uri="{FF2B5EF4-FFF2-40B4-BE49-F238E27FC236}">
                <a16:creationId xmlns:a16="http://schemas.microsoft.com/office/drawing/2014/main" id="{72F0B749-39A3-4DF8-AFA6-819A55C231EC}"/>
              </a:ext>
            </a:extLst>
          </p:cNvPr>
          <p:cNvSpPr txBox="1"/>
          <p:nvPr/>
        </p:nvSpPr>
        <p:spPr>
          <a:xfrm>
            <a:off x="2078704" y="1639826"/>
            <a:ext cx="4777270"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RĪGA, Brasa</a:t>
            </a:r>
            <a:endParaRPr lang="en-US" sz="2000" spc="1200" dirty="0">
              <a:solidFill>
                <a:schemeClr val="tx2"/>
              </a:solidFill>
              <a:latin typeface="+mj-lt"/>
              <a:ea typeface="Montserrat" charset="0"/>
              <a:cs typeface="Montserrat" charset="0"/>
            </a:endParaRPr>
          </a:p>
        </p:txBody>
      </p:sp>
      <p:graphicFrame>
        <p:nvGraphicFramePr>
          <p:cNvPr id="12" name="Chart">
            <a:extLst>
              <a:ext uri="{FF2B5EF4-FFF2-40B4-BE49-F238E27FC236}">
                <a16:creationId xmlns:a16="http://schemas.microsoft.com/office/drawing/2014/main" id="{2D1E44AA-5369-4A57-86A8-28C1484A7373}"/>
              </a:ext>
            </a:extLst>
          </p:cNvPr>
          <p:cNvGraphicFramePr>
            <a:graphicFrameLocks noGrp="1"/>
          </p:cNvGraphicFramePr>
          <p:nvPr>
            <p:extLst>
              <p:ext uri="{D42A27DB-BD31-4B8C-83A1-F6EECF244321}">
                <p14:modId xmlns:p14="http://schemas.microsoft.com/office/powerpoint/2010/main" val="1787085334"/>
              </p:ext>
            </p:extLst>
          </p:nvPr>
        </p:nvGraphicFramePr>
        <p:xfrm>
          <a:off x="1769921" y="4451306"/>
          <a:ext cx="12067472" cy="7048500"/>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
            <a:extLst>
              <a:ext uri="{FF2B5EF4-FFF2-40B4-BE49-F238E27FC236}">
                <a16:creationId xmlns:a16="http://schemas.microsoft.com/office/drawing/2014/main" id="{17BE4E6E-99A8-4E46-9464-6056CBFB0656}"/>
              </a:ext>
            </a:extLst>
          </p:cNvPr>
          <p:cNvSpPr/>
          <p:nvPr/>
        </p:nvSpPr>
        <p:spPr>
          <a:xfrm>
            <a:off x="20040600" y="0"/>
            <a:ext cx="3200400" cy="2195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 name="TextBox 9">
            <a:extLst>
              <a:ext uri="{FF2B5EF4-FFF2-40B4-BE49-F238E27FC236}">
                <a16:creationId xmlns:a16="http://schemas.microsoft.com/office/drawing/2014/main" id="{E2CF9196-005D-4688-B0A5-C82C41A04D4B}"/>
              </a:ext>
            </a:extLst>
          </p:cNvPr>
          <p:cNvSpPr txBox="1"/>
          <p:nvPr/>
        </p:nvSpPr>
        <p:spPr>
          <a:xfrm>
            <a:off x="20682306" y="1051156"/>
            <a:ext cx="2034532" cy="923330"/>
          </a:xfrm>
          <a:prstGeom prst="rect">
            <a:avLst/>
          </a:prstGeom>
          <a:noFill/>
        </p:spPr>
        <p:txBody>
          <a:bodyPr wrap="none" rtlCol="0">
            <a:spAutoFit/>
          </a:bodyPr>
          <a:lstStyle/>
          <a:p>
            <a:pPr algn="ctr"/>
            <a:r>
              <a:rPr lang="en-US" sz="5400" b="1" spc="600" dirty="0">
                <a:solidFill>
                  <a:schemeClr val="bg1"/>
                </a:solidFill>
                <a:latin typeface="+mj-lt"/>
                <a:ea typeface="Montserrat" charset="0"/>
                <a:cs typeface="Montserrat" charset="0"/>
              </a:rPr>
              <a:t>4,5/5</a:t>
            </a:r>
          </a:p>
        </p:txBody>
      </p:sp>
      <p:sp>
        <p:nvSpPr>
          <p:cNvPr id="20" name="TextBox 11">
            <a:extLst>
              <a:ext uri="{FF2B5EF4-FFF2-40B4-BE49-F238E27FC236}">
                <a16:creationId xmlns:a16="http://schemas.microsoft.com/office/drawing/2014/main" id="{FFD4D94B-2D01-4B78-B7B1-A117A1893F20}"/>
              </a:ext>
            </a:extLst>
          </p:cNvPr>
          <p:cNvSpPr txBox="1"/>
          <p:nvPr/>
        </p:nvSpPr>
        <p:spPr>
          <a:xfrm>
            <a:off x="20666664" y="789546"/>
            <a:ext cx="2065822" cy="400110"/>
          </a:xfrm>
          <a:prstGeom prst="rect">
            <a:avLst/>
          </a:prstGeom>
          <a:noFill/>
        </p:spPr>
        <p:txBody>
          <a:bodyPr wrap="none" rtlCol="0">
            <a:spAutoFit/>
          </a:bodyPr>
          <a:lstStyle/>
          <a:p>
            <a:pPr algn="ctr"/>
            <a:r>
              <a:rPr lang="en-US" sz="2000">
                <a:solidFill>
                  <a:schemeClr val="bg1"/>
                </a:solidFill>
                <a:latin typeface="+mj-lt"/>
                <a:ea typeface="Montserrat" charset="0"/>
                <a:cs typeface="Montserrat" charset="0"/>
              </a:rPr>
              <a:t>OVERALL SCORE</a:t>
            </a:r>
          </a:p>
        </p:txBody>
      </p:sp>
    </p:spTree>
    <p:extLst>
      <p:ext uri="{BB962C8B-B14F-4D97-AF65-F5344CB8AC3E}">
        <p14:creationId xmlns:p14="http://schemas.microsoft.com/office/powerpoint/2010/main" val="3830160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00442F95-F87B-4BAA-9D16-60D264B8737D}"/>
              </a:ext>
            </a:extLst>
          </p:cNvPr>
          <p:cNvPicPr>
            <a:picLocks noChangeAspect="1"/>
          </p:cNvPicPr>
          <p:nvPr/>
        </p:nvPicPr>
        <p:blipFill rotWithShape="1">
          <a:blip r:embed="rId2">
            <a:extLst>
              <a:ext uri="{28A0092B-C50C-407E-A947-70E740481C1C}">
                <a14:useLocalDpi xmlns:a14="http://schemas.microsoft.com/office/drawing/2010/main" val="0"/>
              </a:ext>
            </a:extLst>
          </a:blip>
          <a:srcRect l="3164" t="10564" r="1757"/>
          <a:stretch/>
        </p:blipFill>
        <p:spPr>
          <a:xfrm>
            <a:off x="10076329" y="4113576"/>
            <a:ext cx="14032379" cy="6616660"/>
          </a:xfrm>
          <a:prstGeom prst="rect">
            <a:avLst/>
          </a:prstGeom>
        </p:spPr>
      </p:pic>
      <p:sp>
        <p:nvSpPr>
          <p:cNvPr id="10" name="TextBox 15">
            <a:extLst>
              <a:ext uri="{FF2B5EF4-FFF2-40B4-BE49-F238E27FC236}">
                <a16:creationId xmlns:a16="http://schemas.microsoft.com/office/drawing/2014/main" id="{24495F4D-0839-4E95-B864-13A1F198C22A}"/>
              </a:ext>
            </a:extLst>
          </p:cNvPr>
          <p:cNvSpPr txBox="1"/>
          <p:nvPr/>
        </p:nvSpPr>
        <p:spPr>
          <a:xfrm>
            <a:off x="2010969" y="2099963"/>
            <a:ext cx="12783203" cy="2123658"/>
          </a:xfrm>
          <a:prstGeom prst="rect">
            <a:avLst/>
          </a:prstGeom>
          <a:noFill/>
        </p:spPr>
        <p:txBody>
          <a:bodyPr wrap="square" rtlCol="0">
            <a:spAutoFit/>
          </a:bodyPr>
          <a:lstStyle/>
          <a:p>
            <a:r>
              <a:rPr lang="lv-LV" sz="4400" spc="300">
                <a:solidFill>
                  <a:schemeClr val="tx2"/>
                </a:solidFill>
                <a:latin typeface="+mj-lt"/>
                <a:ea typeface="Montserrat" charset="0"/>
                <a:cs typeface="Montserrat" charset="0"/>
              </a:rPr>
              <a:t>Kā vērtē treniņu pieredzi ar multifunkcionālo staciju un tās elementiem? Izlaid jautājumu, ja neesi izmantojis šo trenažieri.</a:t>
            </a:r>
            <a:endParaRPr lang="lv-LV" sz="4400" spc="300" dirty="0">
              <a:solidFill>
                <a:schemeClr val="tx2"/>
              </a:solidFill>
              <a:latin typeface="+mj-lt"/>
              <a:ea typeface="Montserrat" charset="0"/>
              <a:cs typeface="Montserrat" charset="0"/>
            </a:endParaRPr>
          </a:p>
        </p:txBody>
      </p:sp>
      <p:sp>
        <p:nvSpPr>
          <p:cNvPr id="11" name="TextBox 16">
            <a:extLst>
              <a:ext uri="{FF2B5EF4-FFF2-40B4-BE49-F238E27FC236}">
                <a16:creationId xmlns:a16="http://schemas.microsoft.com/office/drawing/2014/main" id="{72F0B749-39A3-4DF8-AFA6-819A55C231EC}"/>
              </a:ext>
            </a:extLst>
          </p:cNvPr>
          <p:cNvSpPr txBox="1"/>
          <p:nvPr/>
        </p:nvSpPr>
        <p:spPr>
          <a:xfrm>
            <a:off x="2078704" y="1639826"/>
            <a:ext cx="4777270"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RĪGA, Brasa</a:t>
            </a:r>
            <a:endParaRPr lang="en-US" sz="2000" spc="1200" dirty="0">
              <a:solidFill>
                <a:schemeClr val="tx2"/>
              </a:solidFill>
              <a:latin typeface="+mj-lt"/>
              <a:ea typeface="Montserrat" charset="0"/>
              <a:cs typeface="Montserrat" charset="0"/>
            </a:endParaRPr>
          </a:p>
        </p:txBody>
      </p:sp>
      <p:graphicFrame>
        <p:nvGraphicFramePr>
          <p:cNvPr id="12" name="Chart">
            <a:extLst>
              <a:ext uri="{FF2B5EF4-FFF2-40B4-BE49-F238E27FC236}">
                <a16:creationId xmlns:a16="http://schemas.microsoft.com/office/drawing/2014/main" id="{2D1E44AA-5369-4A57-86A8-28C1484A7373}"/>
              </a:ext>
            </a:extLst>
          </p:cNvPr>
          <p:cNvGraphicFramePr>
            <a:graphicFrameLocks noGrp="1"/>
          </p:cNvGraphicFramePr>
          <p:nvPr>
            <p:extLst>
              <p:ext uri="{D42A27DB-BD31-4B8C-83A1-F6EECF244321}">
                <p14:modId xmlns:p14="http://schemas.microsoft.com/office/powerpoint/2010/main" val="985284459"/>
              </p:ext>
            </p:extLst>
          </p:nvPr>
        </p:nvGraphicFramePr>
        <p:xfrm>
          <a:off x="1769921" y="4451306"/>
          <a:ext cx="12067472" cy="7048500"/>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
            <a:extLst>
              <a:ext uri="{FF2B5EF4-FFF2-40B4-BE49-F238E27FC236}">
                <a16:creationId xmlns:a16="http://schemas.microsoft.com/office/drawing/2014/main" id="{17BE4E6E-99A8-4E46-9464-6056CBFB0656}"/>
              </a:ext>
            </a:extLst>
          </p:cNvPr>
          <p:cNvSpPr/>
          <p:nvPr/>
        </p:nvSpPr>
        <p:spPr>
          <a:xfrm>
            <a:off x="20040600" y="0"/>
            <a:ext cx="3200400" cy="2195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 name="TextBox 9">
            <a:extLst>
              <a:ext uri="{FF2B5EF4-FFF2-40B4-BE49-F238E27FC236}">
                <a16:creationId xmlns:a16="http://schemas.microsoft.com/office/drawing/2014/main" id="{E2CF9196-005D-4688-B0A5-C82C41A04D4B}"/>
              </a:ext>
            </a:extLst>
          </p:cNvPr>
          <p:cNvSpPr txBox="1"/>
          <p:nvPr/>
        </p:nvSpPr>
        <p:spPr>
          <a:xfrm>
            <a:off x="20682305" y="1051156"/>
            <a:ext cx="2034532" cy="923330"/>
          </a:xfrm>
          <a:prstGeom prst="rect">
            <a:avLst/>
          </a:prstGeom>
          <a:noFill/>
        </p:spPr>
        <p:txBody>
          <a:bodyPr wrap="none" rtlCol="0">
            <a:spAutoFit/>
          </a:bodyPr>
          <a:lstStyle/>
          <a:p>
            <a:pPr algn="ctr"/>
            <a:r>
              <a:rPr lang="en-US" sz="5400" b="1" spc="600" dirty="0">
                <a:solidFill>
                  <a:schemeClr val="bg1"/>
                </a:solidFill>
                <a:latin typeface="+mj-lt"/>
                <a:ea typeface="Montserrat" charset="0"/>
                <a:cs typeface="Montserrat" charset="0"/>
              </a:rPr>
              <a:t>4,7/5</a:t>
            </a:r>
          </a:p>
        </p:txBody>
      </p:sp>
      <p:sp>
        <p:nvSpPr>
          <p:cNvPr id="20" name="TextBox 11">
            <a:extLst>
              <a:ext uri="{FF2B5EF4-FFF2-40B4-BE49-F238E27FC236}">
                <a16:creationId xmlns:a16="http://schemas.microsoft.com/office/drawing/2014/main" id="{FFD4D94B-2D01-4B78-B7B1-A117A1893F20}"/>
              </a:ext>
            </a:extLst>
          </p:cNvPr>
          <p:cNvSpPr txBox="1"/>
          <p:nvPr/>
        </p:nvSpPr>
        <p:spPr>
          <a:xfrm>
            <a:off x="20666664" y="789546"/>
            <a:ext cx="2065822" cy="400110"/>
          </a:xfrm>
          <a:prstGeom prst="rect">
            <a:avLst/>
          </a:prstGeom>
          <a:noFill/>
        </p:spPr>
        <p:txBody>
          <a:bodyPr wrap="none" rtlCol="0">
            <a:spAutoFit/>
          </a:bodyPr>
          <a:lstStyle/>
          <a:p>
            <a:pPr algn="ctr"/>
            <a:r>
              <a:rPr lang="en-US" sz="2000">
                <a:solidFill>
                  <a:schemeClr val="bg1"/>
                </a:solidFill>
                <a:latin typeface="+mj-lt"/>
                <a:ea typeface="Montserrat" charset="0"/>
                <a:cs typeface="Montserrat" charset="0"/>
              </a:rPr>
              <a:t>OVERALL SCORE</a:t>
            </a:r>
          </a:p>
        </p:txBody>
      </p:sp>
    </p:spTree>
    <p:extLst>
      <p:ext uri="{BB962C8B-B14F-4D97-AF65-F5344CB8AC3E}">
        <p14:creationId xmlns:p14="http://schemas.microsoft.com/office/powerpoint/2010/main" val="3938441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descr="Kuva, joka sisältää kohteen henkilö, ulko, mies&#10;&#10;Kuvaus luotu automaattisesti">
            <a:extLst>
              <a:ext uri="{FF2B5EF4-FFF2-40B4-BE49-F238E27FC236}">
                <a16:creationId xmlns:a16="http://schemas.microsoft.com/office/drawing/2014/main" id="{F57B12DA-14C5-4ADB-ACE3-61F73546460F}"/>
              </a:ext>
            </a:extLst>
          </p:cNvPr>
          <p:cNvPicPr>
            <a:picLocks noGrp="1" noChangeAspect="1"/>
          </p:cNvPicPr>
          <p:nvPr>
            <p:ph type="pic" sz="quarter" idx="10"/>
          </p:nvPr>
        </p:nvPicPr>
        <p:blipFill>
          <a:blip r:embed="rId3" cstate="email">
            <a:extLst>
              <a:ext uri="{28A0092B-C50C-407E-A947-70E740481C1C}">
                <a14:useLocalDpi xmlns:a14="http://schemas.microsoft.com/office/drawing/2010/main" val="0"/>
              </a:ext>
            </a:extLst>
          </a:blip>
          <a:srcRect t="7799" b="7799"/>
          <a:stretch>
            <a:fillRect/>
          </a:stretch>
        </p:blipFill>
        <p:spPr>
          <a:xfrm>
            <a:off x="-969963" y="-546100"/>
            <a:ext cx="26317576" cy="14808200"/>
          </a:xfrm>
        </p:spPr>
      </p:pic>
      <p:sp>
        <p:nvSpPr>
          <p:cNvPr id="16" name="Rectangle 15"/>
          <p:cNvSpPr/>
          <p:nvPr/>
        </p:nvSpPr>
        <p:spPr>
          <a:xfrm>
            <a:off x="0" y="75897"/>
            <a:ext cx="24377650" cy="13716000"/>
          </a:xfrm>
          <a:prstGeom prst="rect">
            <a:avLst/>
          </a:prstGeom>
          <a:solidFill>
            <a:schemeClr val="accent2">
              <a:lumMod val="5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latin typeface="+mj-lt"/>
            </a:endParaRPr>
          </a:p>
        </p:txBody>
      </p:sp>
      <p:sp>
        <p:nvSpPr>
          <p:cNvPr id="17" name="TextBox 16"/>
          <p:cNvSpPr txBox="1"/>
          <p:nvPr/>
        </p:nvSpPr>
        <p:spPr>
          <a:xfrm>
            <a:off x="7097080" y="6257834"/>
            <a:ext cx="9744014" cy="1200329"/>
          </a:xfrm>
          <a:prstGeom prst="rect">
            <a:avLst/>
          </a:prstGeom>
          <a:noFill/>
        </p:spPr>
        <p:txBody>
          <a:bodyPr wrap="none" rtlCol="0">
            <a:spAutoFit/>
          </a:bodyPr>
          <a:lstStyle/>
          <a:p>
            <a:pPr algn="ctr"/>
            <a:r>
              <a:rPr lang="lv-LV" sz="7200" spc="3000" dirty="0">
                <a:solidFill>
                  <a:schemeClr val="bg1"/>
                </a:solidFill>
                <a:latin typeface="+mj-lt"/>
                <a:ea typeface="Montserrat" charset="0"/>
                <a:cs typeface="Montserrat" charset="0"/>
              </a:rPr>
              <a:t>APKOPOJUMS</a:t>
            </a:r>
            <a:endParaRPr lang="en-US" sz="7200" spc="3000" dirty="0">
              <a:solidFill>
                <a:schemeClr val="bg1"/>
              </a:solidFill>
              <a:latin typeface="+mj-lt"/>
              <a:ea typeface="Montserrat" charset="0"/>
              <a:cs typeface="Montserrat" charset="0"/>
            </a:endParaRPr>
          </a:p>
        </p:txBody>
      </p:sp>
      <p:sp>
        <p:nvSpPr>
          <p:cNvPr id="6" name="Rectangle 5"/>
          <p:cNvSpPr/>
          <p:nvPr/>
        </p:nvSpPr>
        <p:spPr>
          <a:xfrm>
            <a:off x="7097080" y="5881274"/>
            <a:ext cx="9295618" cy="2084080"/>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latin typeface="+mj-lt"/>
            </a:endParaRPr>
          </a:p>
        </p:txBody>
      </p:sp>
    </p:spTree>
    <p:extLst>
      <p:ext uri="{BB962C8B-B14F-4D97-AF65-F5344CB8AC3E}">
        <p14:creationId xmlns:p14="http://schemas.microsoft.com/office/powerpoint/2010/main" val="1932788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5">
            <a:extLst>
              <a:ext uri="{FF2B5EF4-FFF2-40B4-BE49-F238E27FC236}">
                <a16:creationId xmlns:a16="http://schemas.microsoft.com/office/drawing/2014/main" id="{38A5846B-A187-421B-A40E-8AF7C3585B5C}"/>
              </a:ext>
            </a:extLst>
          </p:cNvPr>
          <p:cNvSpPr txBox="1"/>
          <p:nvPr/>
        </p:nvSpPr>
        <p:spPr>
          <a:xfrm>
            <a:off x="1758857" y="2099964"/>
            <a:ext cx="11921207" cy="1323439"/>
          </a:xfrm>
          <a:prstGeom prst="rect">
            <a:avLst/>
          </a:prstGeom>
          <a:noFill/>
        </p:spPr>
        <p:txBody>
          <a:bodyPr wrap="square" rtlCol="0">
            <a:spAutoFit/>
          </a:bodyPr>
          <a:lstStyle/>
          <a:p>
            <a:r>
              <a:rPr lang="en-US" sz="4000" spc="300" dirty="0">
                <a:solidFill>
                  <a:schemeClr val="tx2"/>
                </a:solidFill>
                <a:latin typeface="+mj-lt"/>
                <a:ea typeface="Montserrat" charset="0"/>
                <a:cs typeface="Montserrat" charset="0"/>
              </a:rPr>
              <a:t>Ja </a:t>
            </a:r>
            <a:r>
              <a:rPr lang="en-US" sz="4000" spc="300" dirty="0" err="1">
                <a:solidFill>
                  <a:schemeClr val="tx2"/>
                </a:solidFill>
                <a:latin typeface="+mj-lt"/>
                <a:ea typeface="Montserrat" charset="0"/>
                <a:cs typeface="Montserrat" charset="0"/>
              </a:rPr>
              <a:t>salīdzini</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Omnigym</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āra</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trenažierus</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ar</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iekštelpu</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trenažieriem</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vai</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uzskati</a:t>
            </a:r>
            <a:r>
              <a:rPr lang="en-US" sz="4000" spc="300" dirty="0">
                <a:solidFill>
                  <a:schemeClr val="tx2"/>
                </a:solidFill>
                <a:latin typeface="+mj-lt"/>
                <a:ea typeface="Montserrat" charset="0"/>
                <a:cs typeface="Montserrat" charset="0"/>
              </a:rPr>
              <a:t>, ka tie </a:t>
            </a:r>
            <a:r>
              <a:rPr lang="en-US" sz="4000" spc="300" dirty="0" err="1">
                <a:solidFill>
                  <a:schemeClr val="tx2"/>
                </a:solidFill>
                <a:latin typeface="+mj-lt"/>
                <a:ea typeface="Montserrat" charset="0"/>
                <a:cs typeface="Montserrat" charset="0"/>
              </a:rPr>
              <a:t>ir</a:t>
            </a:r>
            <a:endParaRPr lang="en-US" sz="4000" spc="300" dirty="0">
              <a:solidFill>
                <a:schemeClr val="tx2"/>
              </a:solidFill>
              <a:latin typeface="+mj-lt"/>
              <a:ea typeface="Montserrat" charset="0"/>
              <a:cs typeface="Montserrat" charset="0"/>
            </a:endParaRPr>
          </a:p>
        </p:txBody>
      </p:sp>
      <p:sp>
        <p:nvSpPr>
          <p:cNvPr id="14" name="TextBox 16">
            <a:extLst>
              <a:ext uri="{FF2B5EF4-FFF2-40B4-BE49-F238E27FC236}">
                <a16:creationId xmlns:a16="http://schemas.microsoft.com/office/drawing/2014/main" id="{7CB2A73C-BEBA-4A2B-B2DE-CBDB9D31BB84}"/>
              </a:ext>
            </a:extLst>
          </p:cNvPr>
          <p:cNvSpPr txBox="1"/>
          <p:nvPr/>
        </p:nvSpPr>
        <p:spPr>
          <a:xfrm>
            <a:off x="1826592" y="1639826"/>
            <a:ext cx="4777270"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RĪGA, Brasa</a:t>
            </a:r>
            <a:endParaRPr lang="en-US" sz="2000" spc="1200" dirty="0">
              <a:solidFill>
                <a:schemeClr val="tx2"/>
              </a:solidFill>
              <a:latin typeface="+mj-lt"/>
              <a:ea typeface="Montserrat" charset="0"/>
              <a:cs typeface="Montserrat" charset="0"/>
            </a:endParaRPr>
          </a:p>
        </p:txBody>
      </p:sp>
      <p:graphicFrame>
        <p:nvGraphicFramePr>
          <p:cNvPr id="15" name="Chart">
            <a:extLst>
              <a:ext uri="{FF2B5EF4-FFF2-40B4-BE49-F238E27FC236}">
                <a16:creationId xmlns:a16="http://schemas.microsoft.com/office/drawing/2014/main" id="{202FE8BE-D253-492D-B1C4-2198A36B29B9}"/>
              </a:ext>
            </a:extLst>
          </p:cNvPr>
          <p:cNvGraphicFramePr>
            <a:graphicFrameLocks noGrp="1"/>
          </p:cNvGraphicFramePr>
          <p:nvPr>
            <p:extLst>
              <p:ext uri="{D42A27DB-BD31-4B8C-83A1-F6EECF244321}">
                <p14:modId xmlns:p14="http://schemas.microsoft.com/office/powerpoint/2010/main" val="1087895655"/>
              </p:ext>
            </p:extLst>
          </p:nvPr>
        </p:nvGraphicFramePr>
        <p:xfrm>
          <a:off x="2050743" y="4514850"/>
          <a:ext cx="12067472" cy="7770981"/>
        </p:xfrm>
        <a:graphic>
          <a:graphicData uri="http://schemas.openxmlformats.org/drawingml/2006/chart">
            <c:chart xmlns:c="http://schemas.openxmlformats.org/drawingml/2006/chart" xmlns:r="http://schemas.openxmlformats.org/officeDocument/2006/relationships" r:id="rId3"/>
          </a:graphicData>
        </a:graphic>
      </p:graphicFrame>
      <p:pic>
        <p:nvPicPr>
          <p:cNvPr id="5" name="Kuvan paikkamerkki 4">
            <a:extLst>
              <a:ext uri="{FF2B5EF4-FFF2-40B4-BE49-F238E27FC236}">
                <a16:creationId xmlns:a16="http://schemas.microsoft.com/office/drawing/2014/main" id="{28035CE1-E46E-4357-A9EE-86B9F2FB0C8E}"/>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5233" r="25233"/>
          <a:stretch/>
        </p:blipFill>
        <p:spPr>
          <a:xfrm>
            <a:off x="14209184" y="0"/>
            <a:ext cx="10193866" cy="13716000"/>
          </a:xfrm>
        </p:spPr>
      </p:pic>
    </p:spTree>
    <p:extLst>
      <p:ext uri="{BB962C8B-B14F-4D97-AF65-F5344CB8AC3E}">
        <p14:creationId xmlns:p14="http://schemas.microsoft.com/office/powerpoint/2010/main" val="2324825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n paikkamerkki 4">
            <a:extLst>
              <a:ext uri="{FF2B5EF4-FFF2-40B4-BE49-F238E27FC236}">
                <a16:creationId xmlns:a16="http://schemas.microsoft.com/office/drawing/2014/main" id="{859F4DDF-50A0-4B77-B51D-4C4800851D0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255" r="23255"/>
          <a:stretch/>
        </p:blipFill>
        <p:spPr/>
      </p:pic>
      <p:sp>
        <p:nvSpPr>
          <p:cNvPr id="26" name="TextBox 15">
            <a:extLst>
              <a:ext uri="{FF2B5EF4-FFF2-40B4-BE49-F238E27FC236}">
                <a16:creationId xmlns:a16="http://schemas.microsoft.com/office/drawing/2014/main" id="{57FDB958-0EB5-40D4-B246-0058BAB92E89}"/>
              </a:ext>
            </a:extLst>
          </p:cNvPr>
          <p:cNvSpPr txBox="1"/>
          <p:nvPr/>
        </p:nvSpPr>
        <p:spPr>
          <a:xfrm>
            <a:off x="11685707" y="1899909"/>
            <a:ext cx="11529135" cy="1323439"/>
          </a:xfrm>
          <a:prstGeom prst="rect">
            <a:avLst/>
          </a:prstGeom>
          <a:noFill/>
        </p:spPr>
        <p:txBody>
          <a:bodyPr wrap="square" rtlCol="0">
            <a:spAutoFit/>
          </a:bodyPr>
          <a:lstStyle/>
          <a:p>
            <a:r>
              <a:rPr lang="en-US" sz="4000" spc="300">
                <a:solidFill>
                  <a:schemeClr val="tx2"/>
                </a:solidFill>
                <a:latin typeface="+mj-lt"/>
                <a:ea typeface="Montserrat" charset="0"/>
                <a:cs typeface="Montserrat" charset="0"/>
              </a:rPr>
              <a:t>Ja salīdzini Omnigym āra trenažierus ar citiem āra trenažieriem, vai uzskati, ka tie ir</a:t>
            </a:r>
            <a:endParaRPr lang="en-US" sz="4000" spc="300" dirty="0">
              <a:solidFill>
                <a:schemeClr val="tx2"/>
              </a:solidFill>
              <a:latin typeface="+mj-lt"/>
              <a:ea typeface="Montserrat" charset="0"/>
              <a:cs typeface="Montserrat" charset="0"/>
            </a:endParaRPr>
          </a:p>
        </p:txBody>
      </p:sp>
      <p:sp>
        <p:nvSpPr>
          <p:cNvPr id="28" name="TextBox 16">
            <a:extLst>
              <a:ext uri="{FF2B5EF4-FFF2-40B4-BE49-F238E27FC236}">
                <a16:creationId xmlns:a16="http://schemas.microsoft.com/office/drawing/2014/main" id="{249963B1-9A9D-4E3E-AF04-BC2B739A3984}"/>
              </a:ext>
            </a:extLst>
          </p:cNvPr>
          <p:cNvSpPr txBox="1"/>
          <p:nvPr/>
        </p:nvSpPr>
        <p:spPr>
          <a:xfrm>
            <a:off x="11753442" y="1439771"/>
            <a:ext cx="4777270"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RĪGA, Brasa</a:t>
            </a:r>
            <a:endParaRPr lang="en-US" sz="2000" spc="1200" dirty="0">
              <a:solidFill>
                <a:schemeClr val="tx2"/>
              </a:solidFill>
              <a:latin typeface="+mj-lt"/>
              <a:ea typeface="Montserrat" charset="0"/>
              <a:cs typeface="Montserrat" charset="0"/>
            </a:endParaRPr>
          </a:p>
        </p:txBody>
      </p:sp>
      <p:graphicFrame>
        <p:nvGraphicFramePr>
          <p:cNvPr id="29" name="Chart">
            <a:extLst>
              <a:ext uri="{FF2B5EF4-FFF2-40B4-BE49-F238E27FC236}">
                <a16:creationId xmlns:a16="http://schemas.microsoft.com/office/drawing/2014/main" id="{03C9B79E-31AE-4F55-95CB-EE3B6AB71789}"/>
              </a:ext>
            </a:extLst>
          </p:cNvPr>
          <p:cNvGraphicFramePr>
            <a:graphicFrameLocks noGrp="1"/>
          </p:cNvGraphicFramePr>
          <p:nvPr>
            <p:extLst>
              <p:ext uri="{D42A27DB-BD31-4B8C-83A1-F6EECF244321}">
                <p14:modId xmlns:p14="http://schemas.microsoft.com/office/powerpoint/2010/main" val="3914018990"/>
              </p:ext>
            </p:extLst>
          </p:nvPr>
        </p:nvGraphicFramePr>
        <p:xfrm>
          <a:off x="11685707" y="4314795"/>
          <a:ext cx="12067472" cy="777098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77301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15">
            <a:extLst>
              <a:ext uri="{FF2B5EF4-FFF2-40B4-BE49-F238E27FC236}">
                <a16:creationId xmlns:a16="http://schemas.microsoft.com/office/drawing/2014/main" id="{57FDB958-0EB5-40D4-B246-0058BAB92E89}"/>
              </a:ext>
            </a:extLst>
          </p:cNvPr>
          <p:cNvSpPr txBox="1"/>
          <p:nvPr/>
        </p:nvSpPr>
        <p:spPr>
          <a:xfrm>
            <a:off x="11685707" y="2218386"/>
            <a:ext cx="11921207" cy="1938992"/>
          </a:xfrm>
          <a:prstGeom prst="rect">
            <a:avLst/>
          </a:prstGeom>
          <a:noFill/>
        </p:spPr>
        <p:txBody>
          <a:bodyPr wrap="square" rtlCol="0">
            <a:spAutoFit/>
          </a:bodyPr>
          <a:lstStyle/>
          <a:p>
            <a:r>
              <a:rPr lang="lv-LV" sz="4000" spc="300">
                <a:solidFill>
                  <a:schemeClr val="tx2"/>
                </a:solidFill>
                <a:latin typeface="+mj-lt"/>
                <a:ea typeface="Montserrat" charset="0"/>
                <a:cs typeface="Montserrat" charset="0"/>
              </a:rPr>
              <a:t>Vai šis āra trenažieru komplekts ir pietiekams, lai nodrošinātu treniņu dažādām muskuļu grupām?</a:t>
            </a:r>
            <a:endParaRPr lang="lv-LV" sz="4000" spc="300" dirty="0">
              <a:solidFill>
                <a:schemeClr val="tx2"/>
              </a:solidFill>
              <a:latin typeface="+mj-lt"/>
              <a:ea typeface="Montserrat" charset="0"/>
              <a:cs typeface="Montserrat" charset="0"/>
            </a:endParaRPr>
          </a:p>
        </p:txBody>
      </p:sp>
      <p:sp>
        <p:nvSpPr>
          <p:cNvPr id="28" name="TextBox 16">
            <a:extLst>
              <a:ext uri="{FF2B5EF4-FFF2-40B4-BE49-F238E27FC236}">
                <a16:creationId xmlns:a16="http://schemas.microsoft.com/office/drawing/2014/main" id="{249963B1-9A9D-4E3E-AF04-BC2B739A3984}"/>
              </a:ext>
            </a:extLst>
          </p:cNvPr>
          <p:cNvSpPr txBox="1"/>
          <p:nvPr/>
        </p:nvSpPr>
        <p:spPr>
          <a:xfrm>
            <a:off x="11753442" y="1758248"/>
            <a:ext cx="4777270"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RĪGA, Brasa</a:t>
            </a:r>
            <a:endParaRPr lang="en-US" sz="2000" spc="1200" dirty="0">
              <a:solidFill>
                <a:schemeClr val="tx2"/>
              </a:solidFill>
              <a:latin typeface="+mj-lt"/>
              <a:ea typeface="Montserrat" charset="0"/>
              <a:cs typeface="Montserrat" charset="0"/>
            </a:endParaRPr>
          </a:p>
        </p:txBody>
      </p:sp>
      <p:graphicFrame>
        <p:nvGraphicFramePr>
          <p:cNvPr id="29" name="Chart">
            <a:extLst>
              <a:ext uri="{FF2B5EF4-FFF2-40B4-BE49-F238E27FC236}">
                <a16:creationId xmlns:a16="http://schemas.microsoft.com/office/drawing/2014/main" id="{03C9B79E-31AE-4F55-95CB-EE3B6AB71789}"/>
              </a:ext>
            </a:extLst>
          </p:cNvPr>
          <p:cNvGraphicFramePr>
            <a:graphicFrameLocks noGrp="1"/>
          </p:cNvGraphicFramePr>
          <p:nvPr>
            <p:extLst>
              <p:ext uri="{D42A27DB-BD31-4B8C-83A1-F6EECF244321}">
                <p14:modId xmlns:p14="http://schemas.microsoft.com/office/powerpoint/2010/main" val="2349128642"/>
              </p:ext>
            </p:extLst>
          </p:nvPr>
        </p:nvGraphicFramePr>
        <p:xfrm>
          <a:off x="11539442" y="4927912"/>
          <a:ext cx="12067472" cy="3860488"/>
        </p:xfrm>
        <a:graphic>
          <a:graphicData uri="http://schemas.openxmlformats.org/drawingml/2006/chart">
            <c:chart xmlns:c="http://schemas.openxmlformats.org/drawingml/2006/chart" xmlns:r="http://schemas.openxmlformats.org/officeDocument/2006/relationships" r:id="rId3"/>
          </a:graphicData>
        </a:graphic>
      </p:graphicFrame>
      <p:pic>
        <p:nvPicPr>
          <p:cNvPr id="8" name="Kuvan paikkamerkki 4">
            <a:extLst>
              <a:ext uri="{FF2B5EF4-FFF2-40B4-BE49-F238E27FC236}">
                <a16:creationId xmlns:a16="http://schemas.microsoft.com/office/drawing/2014/main" id="{A65BD505-A7CC-0B94-C212-F9F0E3FE39D4}"/>
              </a:ext>
            </a:extLst>
          </p:cNvPr>
          <p:cNvPicPr>
            <a:picLocks noChangeAspect="1"/>
          </p:cNvPicPr>
          <p:nvPr/>
        </p:nvPicPr>
        <p:blipFill>
          <a:blip r:embed="rId4">
            <a:extLst>
              <a:ext uri="{28A0092B-C50C-407E-A947-70E740481C1C}">
                <a14:useLocalDpi xmlns:a14="http://schemas.microsoft.com/office/drawing/2010/main" val="0"/>
              </a:ext>
            </a:extLst>
          </a:blip>
          <a:srcRect l="25233" r="25233"/>
          <a:stretch/>
        </p:blipFill>
        <p:spPr>
          <a:xfrm>
            <a:off x="0" y="0"/>
            <a:ext cx="10193866" cy="13716000"/>
          </a:xfrm>
          <a:prstGeom prst="rect">
            <a:avLst/>
          </a:prstGeom>
          <a:solidFill>
            <a:schemeClr val="bg1">
              <a:lumMod val="95000"/>
            </a:schemeClr>
          </a:solidFill>
        </p:spPr>
      </p:pic>
    </p:spTree>
    <p:extLst>
      <p:ext uri="{BB962C8B-B14F-4D97-AF65-F5344CB8AC3E}">
        <p14:creationId xmlns:p14="http://schemas.microsoft.com/office/powerpoint/2010/main" val="1546645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16">
            <a:extLst>
              <a:ext uri="{FF2B5EF4-FFF2-40B4-BE49-F238E27FC236}">
                <a16:creationId xmlns:a16="http://schemas.microsoft.com/office/drawing/2014/main" id="{249963B1-9A9D-4E3E-AF04-BC2B739A3984}"/>
              </a:ext>
            </a:extLst>
          </p:cNvPr>
          <p:cNvSpPr txBox="1"/>
          <p:nvPr/>
        </p:nvSpPr>
        <p:spPr>
          <a:xfrm>
            <a:off x="2204786" y="1394545"/>
            <a:ext cx="4777270"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R</a:t>
            </a:r>
            <a:r>
              <a:rPr kumimoji="0" lang="lv-LV" sz="2000" b="0" i="0" u="none" strike="noStrike" kern="1200" cap="none" spc="1200" normalizeH="0" baseline="0" noProof="0" dirty="0">
                <a:ln>
                  <a:noFill/>
                </a:ln>
                <a:solidFill>
                  <a:srgbClr val="000000"/>
                </a:solidFill>
                <a:effectLst/>
                <a:uLnTx/>
                <a:uFillTx/>
                <a:latin typeface="Corbel"/>
                <a:ea typeface="Montserrat" charset="0"/>
                <a:cs typeface="Montserrat" charset="0"/>
              </a:rPr>
              <a:t>ĪGA, </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Brasa</a:t>
            </a:r>
            <a:endParaRPr lang="en-US" sz="2000" spc="1200" dirty="0">
              <a:solidFill>
                <a:schemeClr val="tx2"/>
              </a:solidFill>
              <a:latin typeface="+mj-lt"/>
              <a:ea typeface="Montserrat" charset="0"/>
              <a:cs typeface="Montserrat" charset="0"/>
            </a:endParaRPr>
          </a:p>
        </p:txBody>
      </p:sp>
      <p:sp>
        <p:nvSpPr>
          <p:cNvPr id="6" name="Tekstiruutu 5">
            <a:extLst>
              <a:ext uri="{FF2B5EF4-FFF2-40B4-BE49-F238E27FC236}">
                <a16:creationId xmlns:a16="http://schemas.microsoft.com/office/drawing/2014/main" id="{F4CB3DDD-0CF0-D538-CC3C-C4726BD35C50}"/>
              </a:ext>
            </a:extLst>
          </p:cNvPr>
          <p:cNvSpPr txBox="1"/>
          <p:nvPr/>
        </p:nvSpPr>
        <p:spPr>
          <a:xfrm>
            <a:off x="1852427" y="2574759"/>
            <a:ext cx="20478183" cy="10433625"/>
          </a:xfrm>
          <a:prstGeom prst="rect">
            <a:avLst/>
          </a:prstGeom>
          <a:noFill/>
        </p:spPr>
        <p:txBody>
          <a:bodyPr wrap="square" numCol="2" spcCol="360000">
            <a:spAutoFit/>
          </a:bodyPr>
          <a:lstStyle/>
          <a:p>
            <a:pPr marL="342900" indent="-342900">
              <a:buFont typeface="Arial" panose="020B0604020202020204" pitchFamily="34" charset="0"/>
              <a:buChar char="•"/>
            </a:pPr>
            <a:r>
              <a:rPr lang="lv-LV" sz="2800" kern="100" dirty="0">
                <a:latin typeface="Calibri" panose="020F0502020204030204" pitchFamily="34" charset="0"/>
                <a:cs typeface="Times New Roman" panose="02020603050405020304" pitchFamily="18" charset="0"/>
              </a:rPr>
              <a:t>Vilkmei.</a:t>
            </a:r>
          </a:p>
          <a:p>
            <a:pPr marL="342900" indent="-342900">
              <a:buFont typeface="Arial" panose="020B0604020202020204" pitchFamily="34" charset="0"/>
              <a:buChar char="•"/>
            </a:pPr>
            <a:r>
              <a:rPr lang="lv-LV" sz="2800" kern="100" dirty="0">
                <a:latin typeface="Calibri" panose="020F0502020204030204" pitchFamily="34" charset="0"/>
                <a:cs typeface="Times New Roman" panose="02020603050405020304" pitchFamily="18" charset="0"/>
              </a:rPr>
              <a:t>Kāju muskulatūrai</a:t>
            </a:r>
          </a:p>
          <a:p>
            <a:pPr marL="342900" indent="-342900">
              <a:buFont typeface="Arial" panose="020B0604020202020204" pitchFamily="34" charset="0"/>
              <a:buChar char="•"/>
            </a:pPr>
            <a:r>
              <a:rPr lang="lv-LV" sz="2800" kern="100" dirty="0">
                <a:latin typeface="Calibri" panose="020F0502020204030204" pitchFamily="34" charset="0"/>
                <a:cs typeface="Times New Roman" panose="02020603050405020304" pitchFamily="18" charset="0"/>
              </a:rPr>
              <a:t>Kājām</a:t>
            </a:r>
          </a:p>
          <a:p>
            <a:pPr marL="342900" indent="-342900">
              <a:buFont typeface="Arial" panose="020B0604020202020204" pitchFamily="34" charset="0"/>
              <a:buChar char="•"/>
            </a:pPr>
            <a:r>
              <a:rPr lang="lv-LV" sz="2800" kern="100" dirty="0">
                <a:latin typeface="Calibri" panose="020F0502020204030204" pitchFamily="34" charset="0"/>
                <a:cs typeface="Times New Roman" panose="02020603050405020304" pitchFamily="18" charset="0"/>
              </a:rPr>
              <a:t>Funkcionāla zona ar pievilkšanās stieņiem, </a:t>
            </a:r>
            <a:r>
              <a:rPr lang="lv-LV" sz="2800" kern="100" dirty="0" err="1">
                <a:latin typeface="Calibri" panose="020F0502020204030204" pitchFamily="34" charset="0"/>
                <a:cs typeface="Times New Roman" panose="02020603050405020304" pitchFamily="18" charset="0"/>
              </a:rPr>
              <a:t>iekares</a:t>
            </a:r>
            <a:r>
              <a:rPr lang="lv-LV" sz="2800" kern="100" dirty="0">
                <a:latin typeface="Calibri" panose="020F0502020204030204" pitchFamily="34" charset="0"/>
                <a:cs typeface="Times New Roman" panose="02020603050405020304" pitchFamily="18" charset="0"/>
              </a:rPr>
              <a:t> riņķiem, virvi </a:t>
            </a:r>
            <a:r>
              <a:rPr lang="lv-LV" sz="2800" kern="100" dirty="0" err="1">
                <a:latin typeface="Calibri" panose="020F0502020204030204" pitchFamily="34" charset="0"/>
                <a:cs typeface="Times New Roman" panose="02020603050405020304" pitchFamily="18" charset="0"/>
              </a:rPr>
              <a:t>u.tt</a:t>
            </a:r>
            <a:endParaRPr lang="lv-LV" sz="2800" kern="100" dirty="0">
              <a:latin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lv-LV" sz="2800" kern="100" dirty="0">
                <a:latin typeface="Calibri" panose="020F0502020204030204" pitchFamily="34" charset="0"/>
                <a:cs typeface="Times New Roman" panose="02020603050405020304" pitchFamily="18" charset="0"/>
              </a:rPr>
              <a:t>Pievilkšanas stieni </a:t>
            </a:r>
            <a:r>
              <a:rPr lang="lv-LV" sz="2800" kern="100" dirty="0" err="1">
                <a:latin typeface="Calibri" panose="020F0502020204030204" pitchFamily="34" charset="0"/>
                <a:cs typeface="Times New Roman" panose="02020603050405020304" pitchFamily="18" charset="0"/>
              </a:rPr>
              <a:t>utt</a:t>
            </a:r>
            <a:r>
              <a:rPr lang="lv-LV" sz="2800" kern="100" dirty="0">
                <a:latin typeface="Calibri" panose="020F0502020204030204" pitchFamily="34" charset="0"/>
                <a:cs typeface="Times New Roman" panose="02020603050405020304" pitchFamily="18" charset="0"/>
              </a:rPr>
              <a:t> ir blakus. Tāpēc pietiek.</a:t>
            </a:r>
          </a:p>
          <a:p>
            <a:pPr marL="342900" indent="-342900">
              <a:buFont typeface="Arial" panose="020B0604020202020204" pitchFamily="34" charset="0"/>
              <a:buChar char="•"/>
            </a:pPr>
            <a:r>
              <a:rPr lang="lv-LV" sz="2800" kern="100" dirty="0">
                <a:latin typeface="Calibri" panose="020F0502020204030204" pitchFamily="34" charset="0"/>
                <a:cs typeface="Times New Roman" panose="02020603050405020304" pitchFamily="18" charset="0"/>
              </a:rPr>
              <a:t>Kaut ko </a:t>
            </a:r>
            <a:r>
              <a:rPr lang="lv-LV" sz="2800" kern="100" dirty="0" err="1">
                <a:latin typeface="Calibri" panose="020F0502020204030204" pitchFamily="34" charset="0"/>
                <a:cs typeface="Times New Roman" panose="02020603050405020304" pitchFamily="18" charset="0"/>
              </a:rPr>
              <a:t>deadliftam</a:t>
            </a:r>
            <a:r>
              <a:rPr lang="lv-LV" sz="2800" kern="100" dirty="0">
                <a:latin typeface="Calibri" panose="020F0502020204030204" pitchFamily="34" charset="0"/>
                <a:cs typeface="Times New Roman" panose="02020603050405020304" pitchFamily="18" charset="0"/>
              </a:rPr>
              <a:t>.</a:t>
            </a:r>
          </a:p>
          <a:p>
            <a:pPr marL="342900" indent="-342900">
              <a:buFont typeface="Arial" panose="020B0604020202020204" pitchFamily="34" charset="0"/>
              <a:buChar char="•"/>
            </a:pPr>
            <a:r>
              <a:rPr lang="lv-LV" sz="2800" kern="100" dirty="0">
                <a:latin typeface="Calibri" panose="020F0502020204030204" pitchFamily="34" charset="0"/>
                <a:cs typeface="Times New Roman" panose="02020603050405020304" pitchFamily="18" charset="0"/>
              </a:rPr>
              <a:t>Izteikti lielākā daļa tēmēti uz ķermeņa </a:t>
            </a:r>
            <a:r>
              <a:rPr lang="lv-LV" sz="2800" kern="100" dirty="0" err="1">
                <a:latin typeface="Calibri" panose="020F0502020204030204" pitchFamily="34" charset="0"/>
                <a:cs typeface="Times New Roman" panose="02020603050405020304" pitchFamily="18" charset="0"/>
              </a:rPr>
              <a:t>aukšdaļu</a:t>
            </a:r>
            <a:r>
              <a:rPr lang="lv-LV" sz="2800" kern="100" dirty="0">
                <a:latin typeface="Calibri" panose="020F0502020204030204" pitchFamily="34" charset="0"/>
                <a:cs typeface="Times New Roman" panose="02020603050405020304" pitchFamily="18" charset="0"/>
              </a:rPr>
              <a:t>, vairāki nodarbina vienu un to pašu muskuļu grupu, </a:t>
            </a:r>
            <a:r>
              <a:rPr lang="lv-LV" sz="2800" kern="100" dirty="0" err="1">
                <a:latin typeface="Calibri" panose="020F0502020204030204" pitchFamily="34" charset="0"/>
                <a:cs typeface="Times New Roman" panose="02020603050405020304" pitchFamily="18" charset="0"/>
              </a:rPr>
              <a:t>piekrūkst</a:t>
            </a:r>
            <a:r>
              <a:rPr lang="lv-LV" sz="2800" kern="100" dirty="0">
                <a:latin typeface="Calibri" panose="020F0502020204030204" pitchFamily="34" charset="0"/>
                <a:cs typeface="Times New Roman" panose="02020603050405020304" pitchFamily="18" charset="0"/>
              </a:rPr>
              <a:t> trenažieri kājām (ir tikai pietupieniem). Izskatās, ka šis pats ražotājs piedāvā trenažieri plašākam kāju un dibena muskulatūras spektra nodarbināšanai. </a:t>
            </a:r>
            <a:r>
              <a:rPr lang="lv-LV" sz="2800" kern="100" dirty="0" err="1">
                <a:latin typeface="Calibri" panose="020F0502020204030204" pitchFamily="34" charset="0"/>
                <a:cs typeface="Times New Roman" panose="02020603050405020304" pitchFamily="18" charset="0"/>
              </a:rPr>
              <a:t>https</a:t>
            </a:r>
            <a:r>
              <a:rPr lang="lv-LV" sz="2800" kern="100" dirty="0">
                <a:latin typeface="Calibri" panose="020F0502020204030204" pitchFamily="34" charset="0"/>
                <a:cs typeface="Times New Roman" panose="02020603050405020304" pitchFamily="18" charset="0"/>
              </a:rPr>
              <a:t>://</a:t>
            </a:r>
            <a:r>
              <a:rPr lang="lv-LV" sz="2800" kern="100" dirty="0" err="1">
                <a:latin typeface="Calibri" panose="020F0502020204030204" pitchFamily="34" charset="0"/>
                <a:cs typeface="Times New Roman" panose="02020603050405020304" pitchFamily="18" charset="0"/>
              </a:rPr>
              <a:t>omnigym.lv</a:t>
            </a:r>
            <a:r>
              <a:rPr lang="lv-LV" sz="2800" kern="100" dirty="0">
                <a:latin typeface="Calibri" panose="020F0502020204030204" pitchFamily="34" charset="0"/>
                <a:cs typeface="Times New Roman" panose="02020603050405020304" pitchFamily="18" charset="0"/>
              </a:rPr>
              <a:t>/ara-</a:t>
            </a:r>
            <a:r>
              <a:rPr lang="lv-LV" sz="2800" kern="100" dirty="0" err="1">
                <a:latin typeface="Calibri" panose="020F0502020204030204" pitchFamily="34" charset="0"/>
                <a:cs typeface="Times New Roman" panose="02020603050405020304" pitchFamily="18" charset="0"/>
              </a:rPr>
              <a:t>trenazieri</a:t>
            </a:r>
            <a:r>
              <a:rPr lang="lv-LV" sz="2800" kern="100" dirty="0">
                <a:latin typeface="Calibri" panose="020F0502020204030204" pitchFamily="34" charset="0"/>
                <a:cs typeface="Times New Roman" panose="02020603050405020304" pitchFamily="18" charset="0"/>
              </a:rPr>
              <a:t>/</a:t>
            </a:r>
            <a:r>
              <a:rPr lang="lv-LV" sz="2800" kern="100" dirty="0" err="1">
                <a:latin typeface="Calibri" panose="020F0502020204030204" pitchFamily="34" charset="0"/>
                <a:cs typeface="Times New Roman" panose="02020603050405020304" pitchFamily="18" charset="0"/>
              </a:rPr>
              <a:t>multi</a:t>
            </a:r>
            <a:r>
              <a:rPr lang="lv-LV" sz="2800" kern="100" dirty="0">
                <a:latin typeface="Calibri" panose="020F0502020204030204" pitchFamily="34" charset="0"/>
                <a:cs typeface="Times New Roman" panose="02020603050405020304" pitchFamily="18" charset="0"/>
              </a:rPr>
              <a:t>-lift-</a:t>
            </a:r>
            <a:r>
              <a:rPr lang="lv-LV" sz="2800" kern="100" dirty="0" err="1">
                <a:latin typeface="Calibri" panose="020F0502020204030204" pitchFamily="34" charset="0"/>
                <a:cs typeface="Times New Roman" panose="02020603050405020304" pitchFamily="18" charset="0"/>
              </a:rPr>
              <a:t>trenazieris</a:t>
            </a:r>
            <a:r>
              <a:rPr lang="lv-LV" sz="2800" kern="100" dirty="0">
                <a:latin typeface="Calibri" panose="020F0502020204030204" pitchFamily="34" charset="0"/>
                <a:cs typeface="Times New Roman" panose="02020603050405020304" pitchFamily="18" charset="0"/>
              </a:rPr>
              <a:t>/</a:t>
            </a:r>
          </a:p>
          <a:p>
            <a:pPr marL="342900" indent="-342900">
              <a:buFont typeface="Arial" panose="020B0604020202020204" pitchFamily="34" charset="0"/>
              <a:buChar char="•"/>
            </a:pPr>
            <a:r>
              <a:rPr lang="lv-LV" sz="2800" kern="100" dirty="0">
                <a:latin typeface="Calibri" panose="020F0502020204030204" pitchFamily="34" charset="0"/>
                <a:cs typeface="Times New Roman" panose="02020603050405020304" pitchFamily="18" charset="0"/>
              </a:rPr>
              <a:t>Brīvo stieņu risinājums.</a:t>
            </a:r>
          </a:p>
          <a:p>
            <a:pPr marL="342900" indent="-342900">
              <a:buFont typeface="Arial" panose="020B0604020202020204" pitchFamily="34" charset="0"/>
              <a:buChar char="•"/>
            </a:pPr>
            <a:r>
              <a:rPr lang="lv-LV" sz="2800" kern="100" dirty="0">
                <a:latin typeface="Calibri" panose="020F0502020204030204" pitchFamily="34" charset="0"/>
                <a:cs typeface="Times New Roman" panose="02020603050405020304" pitchFamily="18" charset="0"/>
              </a:rPr>
              <a:t>Vajadzētu trenažieri kurā ir vilkšana no zemes.</a:t>
            </a:r>
          </a:p>
          <a:p>
            <a:pPr marL="342900" indent="-342900">
              <a:buFont typeface="Arial" panose="020B0604020202020204" pitchFamily="34" charset="0"/>
              <a:buChar char="•"/>
            </a:pPr>
            <a:r>
              <a:rPr lang="lv-LV" sz="2800" kern="100" dirty="0">
                <a:latin typeface="Calibri" panose="020F0502020204030204" pitchFamily="34" charset="0"/>
                <a:cs typeface="Times New Roman" panose="02020603050405020304" pitchFamily="18" charset="0"/>
              </a:rPr>
              <a:t>Pievilkšanās trenažieris.</a:t>
            </a:r>
          </a:p>
          <a:p>
            <a:pPr marL="342900" indent="-342900">
              <a:buFont typeface="Arial" panose="020B0604020202020204" pitchFamily="34" charset="0"/>
              <a:buChar char="•"/>
            </a:pPr>
            <a:r>
              <a:rPr lang="lv-LV" sz="2800" kern="100" dirty="0">
                <a:latin typeface="Calibri" panose="020F0502020204030204" pitchFamily="34" charset="0"/>
                <a:cs typeface="Times New Roman" panose="02020603050405020304" pitchFamily="18" charset="0"/>
              </a:rPr>
              <a:t>Vēl trenažierus priekš kājām.</a:t>
            </a:r>
          </a:p>
          <a:p>
            <a:pPr marL="342900" indent="-342900">
              <a:buFont typeface="Arial" panose="020B0604020202020204" pitchFamily="34" charset="0"/>
              <a:buChar char="•"/>
            </a:pPr>
            <a:r>
              <a:rPr lang="lv-LV" sz="2800" kern="100" dirty="0">
                <a:latin typeface="Calibri" panose="020F0502020204030204" pitchFamily="34" charset="0"/>
                <a:cs typeface="Times New Roman" panose="02020603050405020304" pitchFamily="18" charset="0"/>
              </a:rPr>
              <a:t>Vēl kāju trenažieri.</a:t>
            </a:r>
          </a:p>
          <a:p>
            <a:pPr marL="342900" indent="-342900">
              <a:buFont typeface="Arial" panose="020B0604020202020204" pitchFamily="34" charset="0"/>
              <a:buChar char="•"/>
            </a:pPr>
            <a:r>
              <a:rPr lang="lv-LV" sz="2800" kern="100" dirty="0">
                <a:latin typeface="Calibri" panose="020F0502020204030204" pitchFamily="34" charset="0"/>
                <a:cs typeface="Times New Roman" panose="02020603050405020304" pitchFamily="18" charset="0"/>
              </a:rPr>
              <a:t>Man viss patīk, manuprāt neko vairs nevajag.</a:t>
            </a:r>
          </a:p>
          <a:p>
            <a:pPr marL="342900" indent="-342900">
              <a:buFont typeface="Arial" panose="020B0604020202020204" pitchFamily="34" charset="0"/>
              <a:buChar char="•"/>
            </a:pPr>
            <a:r>
              <a:rPr lang="lv-LV" sz="2800" kern="100" dirty="0" err="1">
                <a:latin typeface="Calibri" panose="020F0502020204030204" pitchFamily="34" charset="0"/>
                <a:cs typeface="Times New Roman" panose="02020603050405020304" pitchFamily="18" charset="0"/>
              </a:rPr>
              <a:t>Omnigym</a:t>
            </a:r>
            <a:r>
              <a:rPr lang="lv-LV" sz="2800" kern="100" dirty="0">
                <a:latin typeface="Calibri" panose="020F0502020204030204" pitchFamily="34" charset="0"/>
                <a:cs typeface="Times New Roman" panose="02020603050405020304" pitchFamily="18" charset="0"/>
              </a:rPr>
              <a:t> OG12, OG95,</a:t>
            </a:r>
          </a:p>
          <a:p>
            <a:pPr marL="342900" indent="-342900">
              <a:buFont typeface="Arial" panose="020B0604020202020204" pitchFamily="34" charset="0"/>
              <a:buChar char="•"/>
            </a:pPr>
            <a:r>
              <a:rPr lang="lv-LV" sz="2800" kern="100" dirty="0">
                <a:latin typeface="Calibri" panose="020F0502020204030204" pitchFamily="34" charset="0"/>
                <a:cs typeface="Times New Roman" panose="02020603050405020304" pitchFamily="18" charset="0"/>
              </a:rPr>
              <a:t>Vēl kājām kāds trenažieris.</a:t>
            </a:r>
          </a:p>
          <a:p>
            <a:pPr marL="342900" indent="-342900">
              <a:buFont typeface="Arial" panose="020B0604020202020204" pitchFamily="34" charset="0"/>
              <a:buChar char="•"/>
            </a:pPr>
            <a:r>
              <a:rPr lang="lv-LV" sz="2800" kern="100" dirty="0" err="1">
                <a:latin typeface="Calibri" panose="020F0502020204030204" pitchFamily="34" charset="0"/>
                <a:cs typeface="Times New Roman" panose="02020603050405020304" pitchFamily="18" charset="0"/>
              </a:rPr>
              <a:t>Leg</a:t>
            </a:r>
            <a:r>
              <a:rPr lang="lv-LV" sz="2800" kern="100" dirty="0">
                <a:latin typeface="Calibri" panose="020F0502020204030204" pitchFamily="34" charset="0"/>
                <a:cs typeface="Times New Roman" panose="02020603050405020304" pitchFamily="18" charset="0"/>
              </a:rPr>
              <a:t> </a:t>
            </a:r>
            <a:r>
              <a:rPr lang="lv-LV" sz="2800" kern="100" dirty="0" err="1">
                <a:latin typeface="Calibri" panose="020F0502020204030204" pitchFamily="34" charset="0"/>
                <a:cs typeface="Times New Roman" panose="02020603050405020304" pitchFamily="18" charset="0"/>
              </a:rPr>
              <a:t>press</a:t>
            </a:r>
            <a:r>
              <a:rPr lang="lv-LV" sz="2800" kern="100" dirty="0">
                <a:latin typeface="Calibri" panose="020F0502020204030204" pitchFamily="34" charset="0"/>
                <a:cs typeface="Times New Roman" panose="02020603050405020304" pitchFamily="18" charset="0"/>
              </a:rPr>
              <a:t>, </a:t>
            </a:r>
            <a:r>
              <a:rPr lang="lv-LV" sz="2800" kern="100" dirty="0" err="1">
                <a:latin typeface="Calibri" panose="020F0502020204030204" pitchFamily="34" charset="0"/>
                <a:cs typeface="Times New Roman" panose="02020603050405020304" pitchFamily="18" charset="0"/>
              </a:rPr>
              <a:t>deadlift</a:t>
            </a:r>
            <a:r>
              <a:rPr lang="lv-LV" sz="2800" kern="100" dirty="0">
                <a:latin typeface="Calibri" panose="020F0502020204030204" pitchFamily="34" charset="0"/>
                <a:cs typeface="Times New Roman" panose="02020603050405020304" pitchFamily="18" charset="0"/>
              </a:rPr>
              <a:t>.</a:t>
            </a:r>
          </a:p>
          <a:p>
            <a:pPr marL="342900" indent="-342900">
              <a:buFont typeface="Arial" panose="020B0604020202020204" pitchFamily="34" charset="0"/>
              <a:buChar char="•"/>
            </a:pPr>
            <a:r>
              <a:rPr lang="lv-LV" sz="2800" kern="100" dirty="0">
                <a:latin typeface="Calibri" panose="020F0502020204030204" pitchFamily="34" charset="0"/>
                <a:cs typeface="Times New Roman" panose="02020603050405020304" pitchFamily="18" charset="0"/>
              </a:rPr>
              <a:t>Domāju ka viss ir labi.</a:t>
            </a:r>
          </a:p>
          <a:p>
            <a:pPr marL="342900" indent="-342900">
              <a:buFont typeface="Arial" panose="020B0604020202020204" pitchFamily="34" charset="0"/>
              <a:buChar char="•"/>
            </a:pPr>
            <a:r>
              <a:rPr lang="lv-LV" sz="2800" kern="100" dirty="0">
                <a:latin typeface="Calibri" panose="020F0502020204030204" pitchFamily="34" charset="0"/>
                <a:cs typeface="Times New Roman" panose="02020603050405020304" pitchFamily="18" charset="0"/>
              </a:rPr>
              <a:t>Mugurai un kājām.</a:t>
            </a:r>
          </a:p>
          <a:p>
            <a:pPr marL="342900" indent="-342900">
              <a:buFont typeface="Arial" panose="020B0604020202020204" pitchFamily="34" charset="0"/>
              <a:buChar char="•"/>
            </a:pPr>
            <a:r>
              <a:rPr lang="lv-LV" sz="2800" kern="100" dirty="0">
                <a:latin typeface="Calibri" panose="020F0502020204030204" pitchFamily="34" charset="0"/>
                <a:cs typeface="Times New Roman" panose="02020603050405020304" pitchFamily="18" charset="0"/>
              </a:rPr>
              <a:t>Trenažieris, kas trenē "</a:t>
            </a:r>
            <a:r>
              <a:rPr lang="lv-LV" sz="2800" kern="100" dirty="0" err="1">
                <a:latin typeface="Calibri" panose="020F0502020204030204" pitchFamily="34" charset="0"/>
                <a:cs typeface="Times New Roman" panose="02020603050405020304" pitchFamily="18" charset="0"/>
              </a:rPr>
              <a:t>deadlift</a:t>
            </a:r>
            <a:r>
              <a:rPr lang="lv-LV" sz="2800" kern="100" dirty="0">
                <a:latin typeface="Calibri" panose="020F0502020204030204" pitchFamily="34" charset="0"/>
                <a:cs typeface="Times New Roman" panose="02020603050405020304" pitchFamily="18" charset="0"/>
              </a:rPr>
              <a:t>"</a:t>
            </a:r>
          </a:p>
          <a:p>
            <a:pPr marL="342900" indent="-342900">
              <a:buFont typeface="Arial" panose="020B0604020202020204" pitchFamily="34" charset="0"/>
              <a:buChar char="•"/>
            </a:pPr>
            <a:r>
              <a:rPr lang="lv-LV" sz="2800" kern="100" dirty="0">
                <a:latin typeface="Calibri" panose="020F0502020204030204" pitchFamily="34" charset="0"/>
                <a:cs typeface="Times New Roman" panose="02020603050405020304" pitchFamily="18" charset="0"/>
              </a:rPr>
              <a:t>Ciets </a:t>
            </a:r>
            <a:r>
              <a:rPr lang="lv-LV" sz="2800" kern="100" dirty="0" err="1">
                <a:latin typeface="Calibri" panose="020F0502020204030204" pitchFamily="34" charset="0"/>
                <a:cs typeface="Times New Roman" panose="02020603050405020304" pitchFamily="18" charset="0"/>
              </a:rPr>
              <a:t>pieskruvets</a:t>
            </a:r>
            <a:r>
              <a:rPr lang="lv-LV" sz="2800" kern="100" dirty="0">
                <a:latin typeface="Calibri" panose="020F0502020204030204" pitchFamily="34" charset="0"/>
                <a:cs typeface="Times New Roman" panose="02020603050405020304" pitchFamily="18" charset="0"/>
              </a:rPr>
              <a:t> </a:t>
            </a:r>
            <a:r>
              <a:rPr lang="lv-LV" sz="2800" kern="100" dirty="0" err="1">
                <a:latin typeface="Calibri" panose="020F0502020204030204" pitchFamily="34" charset="0"/>
                <a:cs typeface="Times New Roman" panose="02020603050405020304" pitchFamily="18" charset="0"/>
              </a:rPr>
              <a:t>paklajs</a:t>
            </a:r>
            <a:r>
              <a:rPr lang="lv-LV" sz="2800" kern="100" dirty="0">
                <a:latin typeface="Calibri" panose="020F0502020204030204" pitchFamily="34" charset="0"/>
                <a:cs typeface="Times New Roman" panose="02020603050405020304" pitchFamily="18" charset="0"/>
              </a:rPr>
              <a:t> prieks </a:t>
            </a:r>
            <a:r>
              <a:rPr lang="lv-LV" sz="2800" kern="100" dirty="0" err="1">
                <a:latin typeface="Calibri" panose="020F0502020204030204" pitchFamily="34" charset="0"/>
                <a:cs typeface="Times New Roman" panose="02020603050405020304" pitchFamily="18" charset="0"/>
              </a:rPr>
              <a:t>lekasanas</a:t>
            </a:r>
            <a:endParaRPr lang="lv-LV" sz="2800" kern="100" dirty="0">
              <a:latin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lv-LV" sz="2800" kern="100" dirty="0">
                <a:latin typeface="Calibri" panose="020F0502020204030204" pitchFamily="34" charset="0"/>
                <a:cs typeface="Times New Roman" panose="02020603050405020304" pitchFamily="18" charset="0"/>
              </a:rPr>
              <a:t>Noderētu vēl kaut kas priekš kājām</a:t>
            </a:r>
          </a:p>
          <a:p>
            <a:pPr marL="342900" indent="-342900">
              <a:buFont typeface="Arial" panose="020B0604020202020204" pitchFamily="34" charset="0"/>
              <a:buChar char="•"/>
            </a:pPr>
            <a:r>
              <a:rPr lang="lv-LV" sz="2800" kern="100" dirty="0">
                <a:latin typeface="Calibri" panose="020F0502020204030204" pitchFamily="34" charset="0"/>
                <a:cs typeface="Times New Roman" panose="02020603050405020304" pitchFamily="18" charset="0"/>
              </a:rPr>
              <a:t>noderētu kājām un sēžamvietai</a:t>
            </a:r>
          </a:p>
          <a:p>
            <a:pPr marL="342900" indent="-342900">
              <a:buFont typeface="Arial" panose="020B0604020202020204" pitchFamily="34" charset="0"/>
              <a:buChar char="•"/>
            </a:pPr>
            <a:r>
              <a:rPr lang="lv-LV" sz="2800" kern="100" dirty="0">
                <a:latin typeface="Calibri" panose="020F0502020204030204" pitchFamily="34" charset="0"/>
                <a:cs typeface="Times New Roman" panose="02020603050405020304" pitchFamily="18" charset="0"/>
              </a:rPr>
              <a:t>Bicepsa trenažieris sēdus stāvoklī.</a:t>
            </a:r>
          </a:p>
          <a:p>
            <a:pPr marL="342900" indent="-342900">
              <a:buFont typeface="Arial" panose="020B0604020202020204" pitchFamily="34" charset="0"/>
              <a:buChar char="•"/>
            </a:pPr>
            <a:r>
              <a:rPr lang="lv-LV" sz="2800" kern="100" dirty="0">
                <a:latin typeface="Calibri" panose="020F0502020204030204" pitchFamily="34" charset="0"/>
                <a:cs typeface="Times New Roman" panose="02020603050405020304" pitchFamily="18" charset="0"/>
              </a:rPr>
              <a:t>Kajām vairāk uzdevumu. Spiešana ar kājām</a:t>
            </a:r>
          </a:p>
          <a:p>
            <a:pPr marL="342900" indent="-342900">
              <a:buFont typeface="Arial" panose="020B0604020202020204" pitchFamily="34" charset="0"/>
              <a:buChar char="•"/>
            </a:pPr>
            <a:r>
              <a:rPr lang="lv-LV" sz="2800" kern="100" dirty="0" err="1">
                <a:latin typeface="Calibri" panose="020F0502020204030204" pitchFamily="34" charset="0"/>
                <a:cs typeface="Times New Roman" panose="02020603050405020304" pitchFamily="18" charset="0"/>
              </a:rPr>
              <a:t>Deadlift</a:t>
            </a:r>
            <a:r>
              <a:rPr lang="lv-LV" sz="2800" kern="100" dirty="0">
                <a:latin typeface="Calibri" panose="020F0502020204030204" pitchFamily="34" charset="0"/>
                <a:cs typeface="Times New Roman" panose="02020603050405020304" pitchFamily="18" charset="0"/>
              </a:rPr>
              <a:t> </a:t>
            </a:r>
            <a:r>
              <a:rPr lang="lv-LV" sz="2800" kern="100" dirty="0" err="1">
                <a:latin typeface="Calibri" panose="020F0502020204030204" pitchFamily="34" charset="0"/>
                <a:cs typeface="Times New Roman" panose="02020603050405020304" pitchFamily="18" charset="0"/>
              </a:rPr>
              <a:t>trenežieris</a:t>
            </a:r>
            <a:r>
              <a:rPr lang="lv-LV" sz="2800" kern="100" dirty="0">
                <a:latin typeface="Calibri" panose="020F0502020204030204" pitchFamily="34" charset="0"/>
                <a:cs typeface="Times New Roman" panose="02020603050405020304" pitchFamily="18" charset="0"/>
              </a:rPr>
              <a:t>.</a:t>
            </a:r>
          </a:p>
          <a:p>
            <a:pPr marL="342900" indent="-342900">
              <a:buFont typeface="Arial" panose="020B0604020202020204" pitchFamily="34" charset="0"/>
              <a:buChar char="•"/>
            </a:pPr>
            <a:r>
              <a:rPr lang="lv-LV" sz="2800" kern="100" dirty="0">
                <a:latin typeface="Calibri" panose="020F0502020204030204" pitchFamily="34" charset="0"/>
                <a:cs typeface="Times New Roman" panose="02020603050405020304" pitchFamily="18" charset="0"/>
              </a:rPr>
              <a:t>Izolējošie trenažieri priekš kāju muskuļiem.</a:t>
            </a:r>
          </a:p>
          <a:p>
            <a:pPr marL="342900" indent="-342900">
              <a:buFont typeface="Arial" panose="020B0604020202020204" pitchFamily="34" charset="0"/>
              <a:buChar char="•"/>
            </a:pPr>
            <a:r>
              <a:rPr lang="lv-LV" sz="2800" kern="100" dirty="0">
                <a:latin typeface="Calibri" panose="020F0502020204030204" pitchFamily="34" charset="0"/>
                <a:cs typeface="Times New Roman" panose="02020603050405020304" pitchFamily="18" charset="0"/>
              </a:rPr>
              <a:t>Būt labi ja vēl būtu nojumītes</a:t>
            </a:r>
          </a:p>
          <a:p>
            <a:pPr marL="342900" indent="-342900">
              <a:buFont typeface="Arial" panose="020B0604020202020204" pitchFamily="34" charset="0"/>
              <a:buChar char="•"/>
            </a:pPr>
            <a:r>
              <a:rPr lang="lv-LV" sz="2800" kern="100" dirty="0">
                <a:latin typeface="Calibri" panose="020F0502020204030204" pitchFamily="34" charset="0"/>
                <a:cs typeface="Times New Roman" panose="02020603050405020304" pitchFamily="18" charset="0"/>
              </a:rPr>
              <a:t>Vairāk sēžas muskuļiem prasās, kā, piemēram, </a:t>
            </a:r>
            <a:r>
              <a:rPr lang="lv-LV" sz="2800" kern="100" dirty="0" err="1">
                <a:latin typeface="Calibri" panose="020F0502020204030204" pitchFamily="34" charset="0"/>
                <a:cs typeface="Times New Roman" panose="02020603050405020304" pitchFamily="18" charset="0"/>
              </a:rPr>
              <a:t>hip</a:t>
            </a:r>
            <a:r>
              <a:rPr lang="lv-LV" sz="2800" kern="100" dirty="0">
                <a:latin typeface="Calibri" panose="020F0502020204030204" pitchFamily="34" charset="0"/>
                <a:cs typeface="Times New Roman" panose="02020603050405020304" pitchFamily="18" charset="0"/>
              </a:rPr>
              <a:t> </a:t>
            </a:r>
            <a:r>
              <a:rPr lang="lv-LV" sz="2800" kern="100" dirty="0" err="1">
                <a:latin typeface="Calibri" panose="020F0502020204030204" pitchFamily="34" charset="0"/>
                <a:cs typeface="Times New Roman" panose="02020603050405020304" pitchFamily="18" charset="0"/>
              </a:rPr>
              <a:t>thrusts</a:t>
            </a:r>
            <a:r>
              <a:rPr lang="lv-LV" sz="2800" kern="100" dirty="0">
                <a:latin typeface="Calibri" panose="020F0502020204030204" pitchFamily="34" charset="0"/>
                <a:cs typeface="Times New Roman" panose="02020603050405020304" pitchFamily="18" charset="0"/>
              </a:rPr>
              <a:t>.</a:t>
            </a:r>
          </a:p>
          <a:p>
            <a:pPr marL="342900" indent="-342900">
              <a:buFont typeface="Arial" panose="020B0604020202020204" pitchFamily="34" charset="0"/>
              <a:buChar char="•"/>
            </a:pPr>
            <a:r>
              <a:rPr lang="lv-LV" sz="2800" kern="100" dirty="0">
                <a:latin typeface="Calibri" panose="020F0502020204030204" pitchFamily="34" charset="0"/>
                <a:cs typeface="Times New Roman" panose="02020603050405020304" pitchFamily="18" charset="0"/>
              </a:rPr>
              <a:t>Manuprāt, esošais sortiments ir izcils, lai motivētu cilvēkus nodarboties ar sportu un to apvienot ar pastaigu, kas veido cilvēka pašsajūtu veselīgāku un ļauj izkustēties.</a:t>
            </a:r>
          </a:p>
          <a:p>
            <a:pPr marL="342900" indent="-342900">
              <a:buFont typeface="Arial" panose="020B0604020202020204" pitchFamily="34" charset="0"/>
              <a:buChar char="•"/>
            </a:pPr>
            <a:r>
              <a:rPr lang="lv-LV" sz="2800" kern="100" dirty="0">
                <a:latin typeface="Calibri" panose="020F0502020204030204" pitchFamily="34" charset="0"/>
                <a:cs typeface="Times New Roman" panose="02020603050405020304" pitchFamily="18" charset="0"/>
              </a:rPr>
              <a:t>Prieks iesildīšanās kur var izkustināt kājas</a:t>
            </a:r>
          </a:p>
          <a:p>
            <a:pPr marL="342900" indent="-342900">
              <a:buFont typeface="Arial" panose="020B0604020202020204" pitchFamily="34" charset="0"/>
              <a:buChar char="•"/>
            </a:pPr>
            <a:r>
              <a:rPr lang="lv-LV" sz="2800" kern="100" dirty="0">
                <a:latin typeface="Calibri" panose="020F0502020204030204" pitchFamily="34" charset="0"/>
                <a:cs typeface="Times New Roman" panose="02020603050405020304" pitchFamily="18" charset="0"/>
              </a:rPr>
              <a:t>"</a:t>
            </a:r>
            <a:r>
              <a:rPr lang="lv-LV" sz="2800" kern="100" dirty="0" err="1">
                <a:latin typeface="Calibri" panose="020F0502020204030204" pitchFamily="34" charset="0"/>
                <a:cs typeface="Times New Roman" panose="02020603050405020304" pitchFamily="18" charset="0"/>
              </a:rPr>
              <a:t>Abduktori</a:t>
            </a:r>
            <a:r>
              <a:rPr lang="lv-LV" sz="2800" kern="100" dirty="0">
                <a:latin typeface="Calibri" panose="020F0502020204030204" pitchFamily="34" charset="0"/>
                <a:cs typeface="Times New Roman" panose="02020603050405020304" pitchFamily="18" charset="0"/>
              </a:rPr>
              <a:t>, </a:t>
            </a:r>
            <a:r>
              <a:rPr lang="lv-LV" sz="2800" kern="100" dirty="0" err="1">
                <a:latin typeface="Calibri" panose="020F0502020204030204" pitchFamily="34" charset="0"/>
                <a:cs typeface="Times New Roman" panose="02020603050405020304" pitchFamily="18" charset="0"/>
              </a:rPr>
              <a:t>adductori</a:t>
            </a:r>
            <a:r>
              <a:rPr lang="lv-LV" sz="2800" kern="100" dirty="0">
                <a:latin typeface="Calibri" panose="020F0502020204030204" pitchFamily="34" charset="0"/>
                <a:cs typeface="Times New Roman" panose="02020603050405020304" pitchFamily="18" charset="0"/>
              </a:rPr>
              <a:t>.</a:t>
            </a:r>
          </a:p>
          <a:p>
            <a:pPr marL="342900" indent="-342900">
              <a:buFont typeface="Arial" panose="020B0604020202020204" pitchFamily="34" charset="0"/>
              <a:buChar char="•"/>
            </a:pPr>
            <a:r>
              <a:rPr lang="lv-LV" sz="2800" kern="100" dirty="0" err="1">
                <a:latin typeface="Calibri" panose="020F0502020204030204" pitchFamily="34" charset="0"/>
                <a:cs typeface="Times New Roman" panose="02020603050405020304" pitchFamily="18" charset="0"/>
              </a:rPr>
              <a:t>Biceps</a:t>
            </a:r>
            <a:r>
              <a:rPr lang="lv-LV" sz="2800" kern="100" dirty="0">
                <a:latin typeface="Calibri" panose="020F0502020204030204" pitchFamily="34" charset="0"/>
                <a:cs typeface="Times New Roman" panose="02020603050405020304" pitchFamily="18" charset="0"/>
              </a:rPr>
              <a:t> un </a:t>
            </a:r>
            <a:r>
              <a:rPr lang="lv-LV" sz="2800" kern="100" dirty="0" err="1">
                <a:latin typeface="Calibri" panose="020F0502020204030204" pitchFamily="34" charset="0"/>
                <a:cs typeface="Times New Roman" panose="02020603050405020304" pitchFamily="18" charset="0"/>
              </a:rPr>
              <a:t>triceps</a:t>
            </a:r>
            <a:r>
              <a:rPr lang="lv-LV" sz="2800" kern="100" dirty="0">
                <a:latin typeface="Calibri" panose="020F0502020204030204" pitchFamily="34" charset="0"/>
                <a:cs typeface="Times New Roman" panose="02020603050405020304" pitchFamily="18" charset="0"/>
              </a:rPr>
              <a:t> vājākais svars ir par lielu, </a:t>
            </a:r>
          </a:p>
          <a:p>
            <a:pPr marL="342900" indent="-342900">
              <a:buFont typeface="Arial" panose="020B0604020202020204" pitchFamily="34" charset="0"/>
              <a:buChar char="•"/>
            </a:pPr>
            <a:r>
              <a:rPr lang="lv-LV" sz="2800" kern="100" dirty="0">
                <a:latin typeface="Calibri" panose="020F0502020204030204" pitchFamily="34" charset="0"/>
                <a:cs typeface="Times New Roman" panose="02020603050405020304" pitchFamily="18" charset="0"/>
              </a:rPr>
              <a:t>Es nevaru pacelt"</a:t>
            </a:r>
          </a:p>
          <a:p>
            <a:pPr marL="342900" indent="-342900">
              <a:buFont typeface="Arial" panose="020B0604020202020204" pitchFamily="34" charset="0"/>
              <a:buChar char="•"/>
            </a:pPr>
            <a:r>
              <a:rPr lang="lv-LV" sz="2800" kern="100" dirty="0" err="1">
                <a:latin typeface="Calibri" panose="020F0502020204030204" pitchFamily="34" charset="0"/>
                <a:cs typeface="Times New Roman" panose="02020603050405020304" pitchFamily="18" charset="0"/>
              </a:rPr>
              <a:t>Leg</a:t>
            </a:r>
            <a:r>
              <a:rPr lang="lv-LV" sz="2800" kern="100" dirty="0">
                <a:latin typeface="Calibri" panose="020F0502020204030204" pitchFamily="34" charset="0"/>
                <a:cs typeface="Times New Roman" panose="02020603050405020304" pitchFamily="18" charset="0"/>
              </a:rPr>
              <a:t> </a:t>
            </a:r>
            <a:r>
              <a:rPr lang="lv-LV" sz="2800" kern="100" dirty="0" err="1">
                <a:latin typeface="Calibri" panose="020F0502020204030204" pitchFamily="34" charset="0"/>
                <a:cs typeface="Times New Roman" panose="02020603050405020304" pitchFamily="18" charset="0"/>
              </a:rPr>
              <a:t>press</a:t>
            </a:r>
            <a:endParaRPr lang="lv-LV" sz="2800" kern="100" dirty="0">
              <a:latin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lv-LV" sz="2800" kern="100" dirty="0" err="1">
                <a:latin typeface="Calibri" panose="020F0502020204030204" pitchFamily="34" charset="0"/>
                <a:cs typeface="Times New Roman" panose="02020603050405020304" pitchFamily="18" charset="0"/>
              </a:rPr>
              <a:t>Vēderpreses</a:t>
            </a:r>
            <a:r>
              <a:rPr lang="lv-LV" sz="2800" kern="100" dirty="0">
                <a:latin typeface="Calibri" panose="020F0502020204030204" pitchFamily="34" charset="0"/>
                <a:cs typeface="Times New Roman" panose="02020603050405020304" pitchFamily="18" charset="0"/>
              </a:rPr>
              <a:t> trenažieris ar svariem un pievilkšanās trenažieris ar atsvaru</a:t>
            </a:r>
          </a:p>
          <a:p>
            <a:pPr marL="342900" indent="-342900">
              <a:buFont typeface="Arial" panose="020B0604020202020204" pitchFamily="34" charset="0"/>
              <a:buChar char="•"/>
            </a:pPr>
            <a:r>
              <a:rPr lang="lv-LV" sz="2800" kern="100" dirty="0">
                <a:latin typeface="Calibri" panose="020F0502020204030204" pitchFamily="34" charset="0"/>
                <a:cs typeface="Times New Roman" panose="02020603050405020304" pitchFamily="18" charset="0"/>
              </a:rPr>
              <a:t>ikriem, kājām, </a:t>
            </a:r>
            <a:r>
              <a:rPr lang="lv-LV" sz="2800" kern="100" dirty="0" err="1">
                <a:latin typeface="Calibri" panose="020F0502020204030204" pitchFamily="34" charset="0"/>
                <a:cs typeface="Times New Roman" panose="02020603050405020304" pitchFamily="18" charset="0"/>
              </a:rPr>
              <a:t>hamstringiem</a:t>
            </a:r>
            <a:endParaRPr lang="lv-LV" sz="2800" kern="100" dirty="0">
              <a:latin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lv-LV" sz="2800" kern="100" dirty="0" err="1">
                <a:latin typeface="Calibri" panose="020F0502020204030204" pitchFamily="34" charset="0"/>
                <a:cs typeface="Times New Roman" panose="02020603050405020304" pitchFamily="18" charset="0"/>
              </a:rPr>
              <a:t>Leg</a:t>
            </a:r>
            <a:r>
              <a:rPr lang="lv-LV" sz="2800" kern="100" dirty="0">
                <a:latin typeface="Calibri" panose="020F0502020204030204" pitchFamily="34" charset="0"/>
                <a:cs typeface="Times New Roman" panose="02020603050405020304" pitchFamily="18" charset="0"/>
              </a:rPr>
              <a:t> </a:t>
            </a:r>
            <a:r>
              <a:rPr lang="lv-LV" sz="2800" kern="100" dirty="0" err="1">
                <a:latin typeface="Calibri" panose="020F0502020204030204" pitchFamily="34" charset="0"/>
                <a:cs typeface="Times New Roman" panose="02020603050405020304" pitchFamily="18" charset="0"/>
              </a:rPr>
              <a:t>press</a:t>
            </a:r>
            <a:endParaRPr lang="lv-LV" sz="2800" kern="100" dirty="0">
              <a:latin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lv-LV" sz="2800" kern="100" dirty="0" err="1">
                <a:latin typeface="Calibri" panose="020F0502020204030204" pitchFamily="34" charset="0"/>
                <a:cs typeface="Times New Roman" panose="02020603050405020304" pitchFamily="18" charset="0"/>
              </a:rPr>
              <a:t>Chest</a:t>
            </a:r>
            <a:r>
              <a:rPr lang="lv-LV" sz="2800" kern="100" dirty="0">
                <a:latin typeface="Calibri" panose="020F0502020204030204" pitchFamily="34" charset="0"/>
                <a:cs typeface="Times New Roman" panose="02020603050405020304" pitchFamily="18" charset="0"/>
              </a:rPr>
              <a:t> </a:t>
            </a:r>
            <a:r>
              <a:rPr lang="lv-LV" sz="2800" kern="100" dirty="0" err="1">
                <a:latin typeface="Calibri" panose="020F0502020204030204" pitchFamily="34" charset="0"/>
                <a:cs typeface="Times New Roman" panose="02020603050405020304" pitchFamily="18" charset="0"/>
              </a:rPr>
              <a:t>fly</a:t>
            </a:r>
            <a:r>
              <a:rPr lang="lv-LV" sz="2800" kern="100" dirty="0">
                <a:latin typeface="Calibri" panose="020F0502020204030204" pitchFamily="34" charset="0"/>
                <a:cs typeface="Times New Roman" panose="02020603050405020304" pitchFamily="18" charset="0"/>
              </a:rPr>
              <a:t> un </a:t>
            </a:r>
            <a:r>
              <a:rPr lang="lv-LV" sz="2800" kern="100" dirty="0" err="1">
                <a:latin typeface="Calibri" panose="020F0502020204030204" pitchFamily="34" charset="0"/>
                <a:cs typeface="Times New Roman" panose="02020603050405020304" pitchFamily="18" charset="0"/>
              </a:rPr>
              <a:t>sholder</a:t>
            </a:r>
            <a:r>
              <a:rPr lang="lv-LV" sz="2800" kern="100" dirty="0">
                <a:latin typeface="Calibri" panose="020F0502020204030204" pitchFamily="34" charset="0"/>
                <a:cs typeface="Times New Roman" panose="02020603050405020304" pitchFamily="18" charset="0"/>
              </a:rPr>
              <a:t> </a:t>
            </a:r>
            <a:r>
              <a:rPr lang="lv-LV" sz="2800" kern="100" dirty="0" err="1">
                <a:latin typeface="Calibri" panose="020F0502020204030204" pitchFamily="34" charset="0"/>
                <a:cs typeface="Times New Roman" panose="02020603050405020304" pitchFamily="18" charset="0"/>
              </a:rPr>
              <a:t>fly</a:t>
            </a:r>
            <a:r>
              <a:rPr lang="lv-LV" sz="2800" kern="100" dirty="0">
                <a:latin typeface="Calibri" panose="020F0502020204030204" pitchFamily="34" charset="0"/>
                <a:cs typeface="Times New Roman" panose="02020603050405020304" pitchFamily="18" charset="0"/>
              </a:rPr>
              <a:t> </a:t>
            </a:r>
            <a:r>
              <a:rPr lang="lv-LV" sz="2800" kern="100" dirty="0" err="1">
                <a:latin typeface="Calibri" panose="020F0502020204030204" pitchFamily="34" charset="0"/>
                <a:cs typeface="Times New Roman" panose="02020603050405020304" pitchFamily="18" charset="0"/>
              </a:rPr>
              <a:t>trenazieri</a:t>
            </a:r>
            <a:endParaRPr lang="lv-LV" sz="2800" kern="100" dirty="0">
              <a:latin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lv-LV" sz="2800" kern="100" dirty="0" err="1">
                <a:latin typeface="Calibri" panose="020F0502020204030204" pitchFamily="34" charset="0"/>
                <a:cs typeface="Times New Roman" panose="02020603050405020304" pitchFamily="18" charset="0"/>
              </a:rPr>
              <a:t>Omnigym</a:t>
            </a:r>
            <a:r>
              <a:rPr lang="lv-LV" sz="2800" kern="100" dirty="0">
                <a:latin typeface="Calibri" panose="020F0502020204030204" pitchFamily="34" charset="0"/>
                <a:cs typeface="Times New Roman" panose="02020603050405020304" pitchFamily="18" charset="0"/>
              </a:rPr>
              <a:t> </a:t>
            </a:r>
            <a:r>
              <a:rPr lang="lv-LV" sz="2800" kern="100" dirty="0" err="1">
                <a:latin typeface="Calibri" panose="020F0502020204030204" pitchFamily="34" charset="0"/>
                <a:cs typeface="Times New Roman" panose="02020603050405020304" pitchFamily="18" charset="0"/>
              </a:rPr>
              <a:t>multi</a:t>
            </a:r>
            <a:r>
              <a:rPr lang="lv-LV" sz="2800" kern="100" dirty="0">
                <a:latin typeface="Calibri" panose="020F0502020204030204" pitchFamily="34" charset="0"/>
                <a:cs typeface="Times New Roman" panose="02020603050405020304" pitchFamily="18" charset="0"/>
              </a:rPr>
              <a:t>-lift vilkmes vingrinājumam</a:t>
            </a:r>
          </a:p>
          <a:p>
            <a:pPr marL="342900" indent="-342900">
              <a:buFont typeface="Arial" panose="020B0604020202020204" pitchFamily="34" charset="0"/>
              <a:buChar char="•"/>
            </a:pPr>
            <a:r>
              <a:rPr lang="lv-LV" sz="2800" kern="100" dirty="0">
                <a:latin typeface="Calibri" panose="020F0502020204030204" pitchFamily="34" charset="0"/>
                <a:cs typeface="Times New Roman" panose="02020603050405020304" pitchFamily="18" charset="0"/>
              </a:rPr>
              <a:t>Plašāks klāsts priekš </a:t>
            </a:r>
            <a:r>
              <a:rPr lang="lv-LV" sz="2800" kern="100" dirty="0" err="1">
                <a:latin typeface="Calibri" panose="020F0502020204030204" pitchFamily="34" charset="0"/>
                <a:cs typeface="Times New Roman" panose="02020603050405020304" pitchFamily="18" charset="0"/>
              </a:rPr>
              <a:t>hamstringiem</a:t>
            </a:r>
            <a:r>
              <a:rPr lang="lv-LV" sz="2800" kern="100" dirty="0">
                <a:latin typeface="Calibri" panose="020F0502020204030204" pitchFamily="34" charset="0"/>
                <a:cs typeface="Times New Roman" panose="02020603050405020304" pitchFamily="18" charset="0"/>
              </a:rPr>
              <a:t> un dibena </a:t>
            </a:r>
            <a:r>
              <a:rPr lang="lv-LV" sz="2800" kern="100" dirty="0" err="1">
                <a:latin typeface="Calibri" panose="020F0502020204030204" pitchFamily="34" charset="0"/>
                <a:cs typeface="Times New Roman" panose="02020603050405020304" pitchFamily="18" charset="0"/>
              </a:rPr>
              <a:t>muskuņiem</a:t>
            </a:r>
            <a:endParaRPr lang="lv-LV" sz="2800" kern="100" dirty="0">
              <a:latin typeface="Calibri" panose="020F0502020204030204" pitchFamily="34" charset="0"/>
              <a:cs typeface="Times New Roman" panose="02020603050405020304" pitchFamily="18" charset="0"/>
            </a:endParaRPr>
          </a:p>
        </p:txBody>
      </p:sp>
      <p:sp>
        <p:nvSpPr>
          <p:cNvPr id="7" name="TextBox 15">
            <a:extLst>
              <a:ext uri="{FF2B5EF4-FFF2-40B4-BE49-F238E27FC236}">
                <a16:creationId xmlns:a16="http://schemas.microsoft.com/office/drawing/2014/main" id="{564523FA-2722-A3F6-B52B-E1A69C5C9BC1}"/>
              </a:ext>
            </a:extLst>
          </p:cNvPr>
          <p:cNvSpPr txBox="1"/>
          <p:nvPr/>
        </p:nvSpPr>
        <p:spPr>
          <a:xfrm>
            <a:off x="2204786" y="1797398"/>
            <a:ext cx="10801758" cy="523220"/>
          </a:xfrm>
          <a:prstGeom prst="rect">
            <a:avLst/>
          </a:prstGeom>
          <a:noFill/>
        </p:spPr>
        <p:txBody>
          <a:bodyPr wrap="square" rtlCol="0">
            <a:spAutoFit/>
          </a:bodyPr>
          <a:lstStyle/>
          <a:p>
            <a:r>
              <a:rPr lang="en-US" sz="2800" spc="300" dirty="0" err="1">
                <a:solidFill>
                  <a:schemeClr val="tx2"/>
                </a:solidFill>
                <a:latin typeface="+mj-lt"/>
                <a:ea typeface="Montserrat" charset="0"/>
                <a:cs typeface="Montserrat" charset="0"/>
              </a:rPr>
              <a:t>Kāds</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papildu</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trenažieris</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Tavuprāt</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būtu</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nepieciešams</a:t>
            </a:r>
            <a:r>
              <a:rPr lang="en-US" sz="2800" spc="300" dirty="0">
                <a:solidFill>
                  <a:schemeClr val="tx2"/>
                </a:solidFill>
                <a:latin typeface="+mj-lt"/>
                <a:ea typeface="Montserrat" charset="0"/>
                <a:cs typeface="Montserrat" charset="0"/>
              </a:rPr>
              <a:t>?</a:t>
            </a:r>
          </a:p>
        </p:txBody>
      </p:sp>
    </p:spTree>
    <p:extLst>
      <p:ext uri="{BB962C8B-B14F-4D97-AF65-F5344CB8AC3E}">
        <p14:creationId xmlns:p14="http://schemas.microsoft.com/office/powerpoint/2010/main" val="2790069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a:extLst>
              <a:ext uri="{FF2B5EF4-FFF2-40B4-BE49-F238E27FC236}">
                <a16:creationId xmlns:a16="http://schemas.microsoft.com/office/drawing/2014/main" id="{6FEC19D0-AE06-4477-85A6-B73F2C419A09}"/>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90" t="65092" r="-90" b="10150"/>
          <a:stretch/>
        </p:blipFill>
        <p:spPr>
          <a:xfrm>
            <a:off x="0" y="9995056"/>
            <a:ext cx="24358455" cy="4019523"/>
          </a:xfrm>
        </p:spPr>
      </p:pic>
      <p:graphicFrame>
        <p:nvGraphicFramePr>
          <p:cNvPr id="7" name="Chart">
            <a:extLst>
              <a:ext uri="{FF2B5EF4-FFF2-40B4-BE49-F238E27FC236}">
                <a16:creationId xmlns:a16="http://schemas.microsoft.com/office/drawing/2014/main" id="{A867E68C-8E46-41B3-94C9-22A2610FB922}"/>
              </a:ext>
            </a:extLst>
          </p:cNvPr>
          <p:cNvGraphicFramePr>
            <a:graphicFrameLocks noGrp="1"/>
          </p:cNvGraphicFramePr>
          <p:nvPr>
            <p:extLst>
              <p:ext uri="{D42A27DB-BD31-4B8C-83A1-F6EECF244321}">
                <p14:modId xmlns:p14="http://schemas.microsoft.com/office/powerpoint/2010/main" val="2030267820"/>
              </p:ext>
            </p:extLst>
          </p:nvPr>
        </p:nvGraphicFramePr>
        <p:xfrm>
          <a:off x="3937000" y="2129940"/>
          <a:ext cx="16687800" cy="7071116"/>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15">
            <a:extLst>
              <a:ext uri="{FF2B5EF4-FFF2-40B4-BE49-F238E27FC236}">
                <a16:creationId xmlns:a16="http://schemas.microsoft.com/office/drawing/2014/main" id="{75C097CB-078C-4DF3-BBD3-804EECE2EA2B}"/>
              </a:ext>
            </a:extLst>
          </p:cNvPr>
          <p:cNvSpPr txBox="1"/>
          <p:nvPr/>
        </p:nvSpPr>
        <p:spPr>
          <a:xfrm>
            <a:off x="5375503" y="2379627"/>
            <a:ext cx="13563599" cy="1569660"/>
          </a:xfrm>
          <a:prstGeom prst="rect">
            <a:avLst/>
          </a:prstGeom>
          <a:noFill/>
        </p:spPr>
        <p:txBody>
          <a:bodyPr wrap="squar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pl-PL" sz="4800" b="0" i="0" u="none" strike="noStrike" kern="1200" cap="none" spc="300" normalizeH="0" baseline="0" noProof="0" dirty="0">
                <a:ln>
                  <a:noFill/>
                </a:ln>
                <a:solidFill>
                  <a:srgbClr val="000000"/>
                </a:solidFill>
                <a:effectLst/>
                <a:uLnTx/>
                <a:uFillTx/>
                <a:latin typeface="Corbel"/>
                <a:ea typeface="+mn-ea"/>
                <a:cs typeface="+mn-cs"/>
              </a:rPr>
              <a:t>Vai Tu ieteiktu Omnigym aprīkojumu draugam?</a:t>
            </a:r>
          </a:p>
        </p:txBody>
      </p:sp>
      <p:sp>
        <p:nvSpPr>
          <p:cNvPr id="15" name="TextBox 12">
            <a:extLst>
              <a:ext uri="{FF2B5EF4-FFF2-40B4-BE49-F238E27FC236}">
                <a16:creationId xmlns:a16="http://schemas.microsoft.com/office/drawing/2014/main" id="{B0363937-FE97-4490-B906-603A4A26556E}"/>
              </a:ext>
            </a:extLst>
          </p:cNvPr>
          <p:cNvSpPr txBox="1"/>
          <p:nvPr/>
        </p:nvSpPr>
        <p:spPr>
          <a:xfrm>
            <a:off x="11156585" y="1979517"/>
            <a:ext cx="3139001" cy="400110"/>
          </a:xfrm>
          <a:prstGeom prst="rect">
            <a:avLst/>
          </a:prstGeom>
          <a:noFill/>
        </p:spPr>
        <p:txBody>
          <a:bodyPr wrap="non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R</a:t>
            </a:r>
            <a:r>
              <a:rPr kumimoji="0" lang="lv-LV" sz="2000" b="0" i="0" u="none" strike="noStrike" kern="1200" cap="none" spc="1200" normalizeH="0" baseline="0" noProof="0" dirty="0">
                <a:ln>
                  <a:noFill/>
                </a:ln>
                <a:solidFill>
                  <a:srgbClr val="000000"/>
                </a:solidFill>
                <a:effectLst/>
                <a:uLnTx/>
                <a:uFillTx/>
                <a:latin typeface="Corbel"/>
                <a:ea typeface="Montserrat" charset="0"/>
                <a:cs typeface="Montserrat" charset="0"/>
              </a:rPr>
              <a:t>ĪGA, </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Brasa</a:t>
            </a:r>
          </a:p>
        </p:txBody>
      </p:sp>
    </p:spTree>
    <p:extLst>
      <p:ext uri="{BB962C8B-B14F-4D97-AF65-F5344CB8AC3E}">
        <p14:creationId xmlns:p14="http://schemas.microsoft.com/office/powerpoint/2010/main" val="2439733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a:extLst>
              <a:ext uri="{FF2B5EF4-FFF2-40B4-BE49-F238E27FC236}">
                <a16:creationId xmlns:a16="http://schemas.microsoft.com/office/drawing/2014/main" id="{F57B12DA-14C5-4ADB-ACE3-61F73546460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754" b="7754"/>
          <a:stretch/>
        </p:blipFill>
        <p:spPr>
          <a:xfrm>
            <a:off x="-969963" y="-546100"/>
            <a:ext cx="26317576" cy="14808200"/>
          </a:xfrm>
        </p:spPr>
      </p:pic>
      <p:sp>
        <p:nvSpPr>
          <p:cNvPr id="16" name="Rectangle 15"/>
          <p:cNvSpPr/>
          <p:nvPr/>
        </p:nvSpPr>
        <p:spPr>
          <a:xfrm>
            <a:off x="0" y="0"/>
            <a:ext cx="24377650" cy="13716000"/>
          </a:xfrm>
          <a:prstGeom prst="rect">
            <a:avLst/>
          </a:prstGeom>
          <a:solidFill>
            <a:schemeClr val="accent2">
              <a:lumMod val="5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latin typeface="+mj-lt"/>
            </a:endParaRPr>
          </a:p>
        </p:txBody>
      </p:sp>
      <p:sp>
        <p:nvSpPr>
          <p:cNvPr id="7" name="TextBox 16">
            <a:extLst>
              <a:ext uri="{FF2B5EF4-FFF2-40B4-BE49-F238E27FC236}">
                <a16:creationId xmlns:a16="http://schemas.microsoft.com/office/drawing/2014/main" id="{2B1E4D17-38D3-40AD-8D97-EEECC24A118A}"/>
              </a:ext>
            </a:extLst>
          </p:cNvPr>
          <p:cNvSpPr txBox="1"/>
          <p:nvPr/>
        </p:nvSpPr>
        <p:spPr>
          <a:xfrm>
            <a:off x="9652779" y="6257834"/>
            <a:ext cx="4455194" cy="1200329"/>
          </a:xfrm>
          <a:prstGeom prst="rect">
            <a:avLst/>
          </a:prstGeom>
          <a:noFill/>
        </p:spPr>
        <p:txBody>
          <a:bodyPr wrap="none" rtlCol="0">
            <a:spAutoFit/>
          </a:bodyPr>
          <a:lstStyle/>
          <a:p>
            <a:pPr algn="ctr"/>
            <a:r>
              <a:rPr lang="lv-LV" sz="7200" spc="3000" dirty="0">
                <a:solidFill>
                  <a:schemeClr val="bg1"/>
                </a:solidFill>
                <a:latin typeface="+mj-lt"/>
                <a:ea typeface="Montserrat" charset="0"/>
                <a:cs typeface="Montserrat" charset="0"/>
              </a:rPr>
              <a:t>VIETA</a:t>
            </a:r>
            <a:endParaRPr lang="en-US" sz="7200" spc="3000" dirty="0">
              <a:solidFill>
                <a:schemeClr val="bg1"/>
              </a:solidFill>
              <a:latin typeface="+mj-lt"/>
              <a:ea typeface="Montserrat" charset="0"/>
              <a:cs typeface="Montserrat" charset="0"/>
            </a:endParaRPr>
          </a:p>
        </p:txBody>
      </p:sp>
      <p:sp>
        <p:nvSpPr>
          <p:cNvPr id="8" name="Rectangle 5">
            <a:extLst>
              <a:ext uri="{FF2B5EF4-FFF2-40B4-BE49-F238E27FC236}">
                <a16:creationId xmlns:a16="http://schemas.microsoft.com/office/drawing/2014/main" id="{98198492-E2DA-4139-88AC-AFB2FFB6546C}"/>
              </a:ext>
            </a:extLst>
          </p:cNvPr>
          <p:cNvSpPr/>
          <p:nvPr/>
        </p:nvSpPr>
        <p:spPr>
          <a:xfrm>
            <a:off x="7219666" y="5881274"/>
            <a:ext cx="9321421" cy="2084080"/>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latin typeface="+mj-lt"/>
            </a:endParaRPr>
          </a:p>
        </p:txBody>
      </p:sp>
    </p:spTree>
    <p:extLst>
      <p:ext uri="{BB962C8B-B14F-4D97-AF65-F5344CB8AC3E}">
        <p14:creationId xmlns:p14="http://schemas.microsoft.com/office/powerpoint/2010/main" val="3481419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779708" y="2099964"/>
            <a:ext cx="11136192" cy="1754326"/>
          </a:xfrm>
          <a:prstGeom prst="rect">
            <a:avLst/>
          </a:prstGeom>
          <a:noFill/>
        </p:spPr>
        <p:txBody>
          <a:bodyPr wrap="square" rtlCol="0">
            <a:spAutoFit/>
          </a:bodyPr>
          <a:lstStyle/>
          <a:p>
            <a:r>
              <a:rPr lang="en-US" sz="5400" spc="300">
                <a:solidFill>
                  <a:schemeClr val="tx2"/>
                </a:solidFill>
                <a:latin typeface="+mj-lt"/>
                <a:ea typeface="Montserrat" charset="0"/>
                <a:cs typeface="Montserrat" charset="0"/>
              </a:rPr>
              <a:t>Esmu trenējies šajā āra trenažieru laukumā</a:t>
            </a:r>
            <a:endParaRPr lang="en-US" sz="5400" spc="300" dirty="0">
              <a:solidFill>
                <a:schemeClr val="tx2"/>
              </a:solidFill>
              <a:latin typeface="+mj-lt"/>
              <a:ea typeface="Montserrat" charset="0"/>
              <a:cs typeface="Montserrat" charset="0"/>
            </a:endParaRPr>
          </a:p>
        </p:txBody>
      </p:sp>
      <p:sp>
        <p:nvSpPr>
          <p:cNvPr id="17" name="TextBox 16"/>
          <p:cNvSpPr txBox="1"/>
          <p:nvPr/>
        </p:nvSpPr>
        <p:spPr>
          <a:xfrm>
            <a:off x="1847442" y="1639826"/>
            <a:ext cx="4777270"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R</a:t>
            </a:r>
            <a:r>
              <a:rPr kumimoji="0" lang="lv-LV" sz="2000" b="0" i="0" u="none" strike="noStrike" kern="1200" cap="none" spc="1200" normalizeH="0" baseline="0" noProof="0" dirty="0">
                <a:ln>
                  <a:noFill/>
                </a:ln>
                <a:solidFill>
                  <a:srgbClr val="000000"/>
                </a:solidFill>
                <a:effectLst/>
                <a:uLnTx/>
                <a:uFillTx/>
                <a:latin typeface="Corbel"/>
                <a:ea typeface="Montserrat" charset="0"/>
                <a:cs typeface="Montserrat" charset="0"/>
              </a:rPr>
              <a:t>ĪGA, </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Brasa</a:t>
            </a:r>
            <a:endParaRPr lang="en-US" sz="2000" spc="1200" dirty="0">
              <a:solidFill>
                <a:schemeClr val="tx2"/>
              </a:solidFill>
              <a:latin typeface="+mj-lt"/>
              <a:ea typeface="Montserrat" charset="0"/>
              <a:cs typeface="Montserrat" charset="0"/>
            </a:endParaRPr>
          </a:p>
        </p:txBody>
      </p:sp>
      <p:graphicFrame>
        <p:nvGraphicFramePr>
          <p:cNvPr id="26" name="Chart">
            <a:extLst>
              <a:ext uri="{FF2B5EF4-FFF2-40B4-BE49-F238E27FC236}">
                <a16:creationId xmlns:a16="http://schemas.microsoft.com/office/drawing/2014/main" id="{05949D0B-8EA9-4CDB-81A9-C1A817590B55}"/>
              </a:ext>
            </a:extLst>
          </p:cNvPr>
          <p:cNvGraphicFramePr>
            <a:graphicFrameLocks noGrp="1"/>
          </p:cNvGraphicFramePr>
          <p:nvPr>
            <p:extLst>
              <p:ext uri="{D42A27DB-BD31-4B8C-83A1-F6EECF244321}">
                <p14:modId xmlns:p14="http://schemas.microsoft.com/office/powerpoint/2010/main" val="2237553690"/>
              </p:ext>
            </p:extLst>
          </p:nvPr>
        </p:nvGraphicFramePr>
        <p:xfrm>
          <a:off x="1633443" y="4564652"/>
          <a:ext cx="12067472" cy="7048500"/>
        </p:xfrm>
        <a:graphic>
          <a:graphicData uri="http://schemas.openxmlformats.org/drawingml/2006/chart">
            <c:chart xmlns:c="http://schemas.openxmlformats.org/drawingml/2006/chart" xmlns:r="http://schemas.openxmlformats.org/officeDocument/2006/relationships" r:id="rId3"/>
          </a:graphicData>
        </a:graphic>
      </p:graphicFrame>
      <p:pic>
        <p:nvPicPr>
          <p:cNvPr id="3" name="Kuvan paikkamerkki 2" descr="Kuva, joka sisältää kohteen taivas, ulko, mies, henkilö&#10;&#10;Kuvaus luotu automaattisesti">
            <a:extLst>
              <a:ext uri="{FF2B5EF4-FFF2-40B4-BE49-F238E27FC236}">
                <a16:creationId xmlns:a16="http://schemas.microsoft.com/office/drawing/2014/main" id="{204B6596-5DF5-4C3E-BDBF-46F5E61CF93D}"/>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5228" r="25228"/>
          <a:stretch>
            <a:fillRect/>
          </a:stretch>
        </p:blipFill>
        <p:spPr/>
      </p:pic>
    </p:spTree>
    <p:extLst>
      <p:ext uri="{BB962C8B-B14F-4D97-AF65-F5344CB8AC3E}">
        <p14:creationId xmlns:p14="http://schemas.microsoft.com/office/powerpoint/2010/main" val="2949161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15">
            <a:extLst>
              <a:ext uri="{FF2B5EF4-FFF2-40B4-BE49-F238E27FC236}">
                <a16:creationId xmlns:a16="http://schemas.microsoft.com/office/drawing/2014/main" id="{57FDB958-0EB5-40D4-B246-0058BAB92E89}"/>
              </a:ext>
            </a:extLst>
          </p:cNvPr>
          <p:cNvSpPr txBox="1"/>
          <p:nvPr/>
        </p:nvSpPr>
        <p:spPr>
          <a:xfrm>
            <a:off x="11685707" y="2300019"/>
            <a:ext cx="11921207" cy="1754326"/>
          </a:xfrm>
          <a:prstGeom prst="rect">
            <a:avLst/>
          </a:prstGeom>
          <a:noFill/>
        </p:spPr>
        <p:txBody>
          <a:bodyPr wrap="square" rtlCol="0">
            <a:spAutoFit/>
          </a:bodyPr>
          <a:lstStyle/>
          <a:p>
            <a:r>
              <a:rPr lang="en-US" sz="5400" spc="300">
                <a:solidFill>
                  <a:schemeClr val="tx2"/>
                </a:solidFill>
                <a:latin typeface="+mj-lt"/>
              </a:rPr>
              <a:t>Šis āra trenažieru laukums no manām mājām atrodas</a:t>
            </a:r>
            <a:endParaRPr lang="en-US" sz="5400" spc="300" dirty="0">
              <a:solidFill>
                <a:schemeClr val="tx2"/>
              </a:solidFill>
              <a:latin typeface="+mj-lt"/>
            </a:endParaRPr>
          </a:p>
        </p:txBody>
      </p:sp>
      <p:sp>
        <p:nvSpPr>
          <p:cNvPr id="28" name="TextBox 16">
            <a:extLst>
              <a:ext uri="{FF2B5EF4-FFF2-40B4-BE49-F238E27FC236}">
                <a16:creationId xmlns:a16="http://schemas.microsoft.com/office/drawing/2014/main" id="{249963B1-9A9D-4E3E-AF04-BC2B739A3984}"/>
              </a:ext>
            </a:extLst>
          </p:cNvPr>
          <p:cNvSpPr txBox="1"/>
          <p:nvPr/>
        </p:nvSpPr>
        <p:spPr>
          <a:xfrm>
            <a:off x="11753442" y="1839881"/>
            <a:ext cx="4777270"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R</a:t>
            </a:r>
            <a:r>
              <a:rPr kumimoji="0" lang="lv-LV" sz="2000" b="0" i="0" u="none" strike="noStrike" kern="1200" cap="none" spc="1200" normalizeH="0" baseline="0" noProof="0" dirty="0">
                <a:ln>
                  <a:noFill/>
                </a:ln>
                <a:solidFill>
                  <a:srgbClr val="000000"/>
                </a:solidFill>
                <a:effectLst/>
                <a:uLnTx/>
                <a:uFillTx/>
                <a:latin typeface="Corbel"/>
                <a:ea typeface="Montserrat" charset="0"/>
                <a:cs typeface="Montserrat" charset="0"/>
              </a:rPr>
              <a:t>ĪGA, </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Brasa</a:t>
            </a:r>
            <a:endParaRPr lang="en-US" sz="2000" spc="1200" dirty="0">
              <a:solidFill>
                <a:schemeClr val="tx2"/>
              </a:solidFill>
              <a:latin typeface="+mj-lt"/>
              <a:ea typeface="Montserrat" charset="0"/>
              <a:cs typeface="Montserrat" charset="0"/>
            </a:endParaRPr>
          </a:p>
        </p:txBody>
      </p:sp>
      <p:graphicFrame>
        <p:nvGraphicFramePr>
          <p:cNvPr id="29" name="Chart">
            <a:extLst>
              <a:ext uri="{FF2B5EF4-FFF2-40B4-BE49-F238E27FC236}">
                <a16:creationId xmlns:a16="http://schemas.microsoft.com/office/drawing/2014/main" id="{03C9B79E-31AE-4F55-95CB-EE3B6AB71789}"/>
              </a:ext>
            </a:extLst>
          </p:cNvPr>
          <p:cNvGraphicFramePr>
            <a:graphicFrameLocks noGrp="1"/>
          </p:cNvGraphicFramePr>
          <p:nvPr>
            <p:extLst>
              <p:ext uri="{D42A27DB-BD31-4B8C-83A1-F6EECF244321}">
                <p14:modId xmlns:p14="http://schemas.microsoft.com/office/powerpoint/2010/main" val="3261713126"/>
              </p:ext>
            </p:extLst>
          </p:nvPr>
        </p:nvGraphicFramePr>
        <p:xfrm>
          <a:off x="11782875" y="4314795"/>
          <a:ext cx="12067472" cy="7770981"/>
        </p:xfrm>
        <a:graphic>
          <a:graphicData uri="http://schemas.openxmlformats.org/drawingml/2006/chart">
            <c:chart xmlns:c="http://schemas.openxmlformats.org/drawingml/2006/chart" xmlns:r="http://schemas.openxmlformats.org/officeDocument/2006/relationships" r:id="rId3"/>
          </a:graphicData>
        </a:graphic>
      </p:graphicFrame>
      <p:pic>
        <p:nvPicPr>
          <p:cNvPr id="4" name="Kuvan paikkamerkki 3">
            <a:extLst>
              <a:ext uri="{FF2B5EF4-FFF2-40B4-BE49-F238E27FC236}">
                <a16:creationId xmlns:a16="http://schemas.microsoft.com/office/drawing/2014/main" id="{62715F0E-ED91-45D8-B208-3006B712056D}"/>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5233" r="25233"/>
          <a:stretch/>
        </p:blipFill>
        <p:spPr/>
      </p:pic>
    </p:spTree>
    <p:extLst>
      <p:ext uri="{BB962C8B-B14F-4D97-AF65-F5344CB8AC3E}">
        <p14:creationId xmlns:p14="http://schemas.microsoft.com/office/powerpoint/2010/main" val="3295466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779708" y="2571952"/>
            <a:ext cx="11136192" cy="923330"/>
          </a:xfrm>
          <a:prstGeom prst="rect">
            <a:avLst/>
          </a:prstGeom>
          <a:noFill/>
        </p:spPr>
        <p:txBody>
          <a:bodyPr wrap="square" rtlCol="0">
            <a:spAutoFit/>
          </a:bodyPr>
          <a:lstStyle/>
          <a:p>
            <a:r>
              <a:rPr lang="lv-LV" sz="5400" spc="300">
                <a:solidFill>
                  <a:schemeClr val="tx2"/>
                </a:solidFill>
                <a:latin typeface="+mj-lt"/>
                <a:ea typeface="Montserrat" charset="0"/>
                <a:cs typeface="Montserrat" charset="0"/>
              </a:rPr>
              <a:t>Kā Tu šeit nokļuvi?</a:t>
            </a:r>
            <a:endParaRPr lang="lv-LV" sz="5400" spc="300" dirty="0">
              <a:solidFill>
                <a:schemeClr val="tx2"/>
              </a:solidFill>
              <a:latin typeface="+mj-lt"/>
              <a:ea typeface="Montserrat" charset="0"/>
              <a:cs typeface="Montserrat" charset="0"/>
            </a:endParaRPr>
          </a:p>
        </p:txBody>
      </p:sp>
      <p:sp>
        <p:nvSpPr>
          <p:cNvPr id="17" name="TextBox 16"/>
          <p:cNvSpPr txBox="1"/>
          <p:nvPr/>
        </p:nvSpPr>
        <p:spPr>
          <a:xfrm>
            <a:off x="1847442" y="2111814"/>
            <a:ext cx="4777270"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R</a:t>
            </a:r>
            <a:r>
              <a:rPr kumimoji="0" lang="lv-LV" sz="2000" b="0" i="0" u="none" strike="noStrike" kern="1200" cap="none" spc="1200" normalizeH="0" baseline="0" noProof="0" dirty="0">
                <a:ln>
                  <a:noFill/>
                </a:ln>
                <a:solidFill>
                  <a:srgbClr val="000000"/>
                </a:solidFill>
                <a:effectLst/>
                <a:uLnTx/>
                <a:uFillTx/>
                <a:latin typeface="Corbel"/>
                <a:ea typeface="Montserrat" charset="0"/>
                <a:cs typeface="Montserrat" charset="0"/>
              </a:rPr>
              <a:t>ĪGA, </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Brasa</a:t>
            </a:r>
            <a:endParaRPr lang="en-US" sz="2000" spc="1200" dirty="0">
              <a:solidFill>
                <a:schemeClr val="tx2"/>
              </a:solidFill>
              <a:latin typeface="+mj-lt"/>
              <a:ea typeface="Montserrat" charset="0"/>
              <a:cs typeface="Montserrat" charset="0"/>
            </a:endParaRPr>
          </a:p>
        </p:txBody>
      </p:sp>
      <p:graphicFrame>
        <p:nvGraphicFramePr>
          <p:cNvPr id="26" name="Chart">
            <a:extLst>
              <a:ext uri="{FF2B5EF4-FFF2-40B4-BE49-F238E27FC236}">
                <a16:creationId xmlns:a16="http://schemas.microsoft.com/office/drawing/2014/main" id="{05949D0B-8EA9-4CDB-81A9-C1A817590B55}"/>
              </a:ext>
            </a:extLst>
          </p:cNvPr>
          <p:cNvGraphicFramePr>
            <a:graphicFrameLocks noGrp="1"/>
          </p:cNvGraphicFramePr>
          <p:nvPr>
            <p:extLst>
              <p:ext uri="{D42A27DB-BD31-4B8C-83A1-F6EECF244321}">
                <p14:modId xmlns:p14="http://schemas.microsoft.com/office/powerpoint/2010/main" val="3792839905"/>
              </p:ext>
            </p:extLst>
          </p:nvPr>
        </p:nvGraphicFramePr>
        <p:xfrm>
          <a:off x="1633443" y="4267057"/>
          <a:ext cx="12067472" cy="6876991"/>
        </p:xfrm>
        <a:graphic>
          <a:graphicData uri="http://schemas.openxmlformats.org/drawingml/2006/chart">
            <c:chart xmlns:c="http://schemas.openxmlformats.org/drawingml/2006/chart" xmlns:r="http://schemas.openxmlformats.org/officeDocument/2006/relationships" r:id="rId3"/>
          </a:graphicData>
        </a:graphic>
      </p:graphicFrame>
      <p:pic>
        <p:nvPicPr>
          <p:cNvPr id="8" name="Kuvan paikkamerkki 3">
            <a:extLst>
              <a:ext uri="{FF2B5EF4-FFF2-40B4-BE49-F238E27FC236}">
                <a16:creationId xmlns:a16="http://schemas.microsoft.com/office/drawing/2014/main" id="{3CB690CB-120A-0AE1-2BFE-BEBB94D2C214}"/>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25216" r="25216"/>
          <a:stretch/>
        </p:blipFill>
        <p:spPr>
          <a:xfrm>
            <a:off x="14209713" y="0"/>
            <a:ext cx="10193337" cy="13716000"/>
          </a:xfrm>
        </p:spPr>
      </p:pic>
    </p:spTree>
    <p:extLst>
      <p:ext uri="{BB962C8B-B14F-4D97-AF65-F5344CB8AC3E}">
        <p14:creationId xmlns:p14="http://schemas.microsoft.com/office/powerpoint/2010/main" val="922587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779708" y="2099964"/>
            <a:ext cx="11136192" cy="1754326"/>
          </a:xfrm>
          <a:prstGeom prst="rect">
            <a:avLst/>
          </a:prstGeom>
          <a:noFill/>
        </p:spPr>
        <p:txBody>
          <a:bodyPr wrap="squar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lang="lv-LV" sz="5400" spc="300">
                <a:solidFill>
                  <a:schemeClr val="tx2"/>
                </a:solidFill>
                <a:latin typeface="+mj-lt"/>
              </a:rPr>
              <a:t>Šajā āra trenažieru laukumā mans treniņa ilgums parasti ir</a:t>
            </a:r>
            <a:endParaRPr lang="lv-LV" sz="5400" spc="300" dirty="0">
              <a:solidFill>
                <a:schemeClr val="tx2"/>
              </a:solidFill>
              <a:latin typeface="+mj-lt"/>
            </a:endParaRPr>
          </a:p>
        </p:txBody>
      </p:sp>
      <p:sp>
        <p:nvSpPr>
          <p:cNvPr id="17" name="TextBox 16"/>
          <p:cNvSpPr txBox="1"/>
          <p:nvPr/>
        </p:nvSpPr>
        <p:spPr>
          <a:xfrm>
            <a:off x="1847442" y="1639826"/>
            <a:ext cx="4777270" cy="400110"/>
          </a:xfrm>
          <a:prstGeom prst="rect">
            <a:avLst/>
          </a:prstGeom>
          <a:noFill/>
        </p:spPr>
        <p:txBody>
          <a:bodyPr wrap="non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CASE: R</a:t>
            </a:r>
            <a:r>
              <a:rPr kumimoji="0" lang="lv-LV" sz="2000" b="0" i="0" u="none" strike="noStrike" kern="1200" cap="none" spc="1200" normalizeH="0" baseline="0" noProof="0" dirty="0">
                <a:ln>
                  <a:noFill/>
                </a:ln>
                <a:solidFill>
                  <a:srgbClr val="000000"/>
                </a:solidFill>
                <a:effectLst/>
                <a:uLnTx/>
                <a:uFillTx/>
                <a:latin typeface="Corbel"/>
                <a:ea typeface="Montserrat" charset="0"/>
                <a:cs typeface="Montserrat" charset="0"/>
              </a:rPr>
              <a:t>ĪGA, </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Brasa</a:t>
            </a:r>
          </a:p>
        </p:txBody>
      </p:sp>
      <p:graphicFrame>
        <p:nvGraphicFramePr>
          <p:cNvPr id="26" name="Chart">
            <a:extLst>
              <a:ext uri="{FF2B5EF4-FFF2-40B4-BE49-F238E27FC236}">
                <a16:creationId xmlns:a16="http://schemas.microsoft.com/office/drawing/2014/main" id="{05949D0B-8EA9-4CDB-81A9-C1A817590B55}"/>
              </a:ext>
            </a:extLst>
          </p:cNvPr>
          <p:cNvGraphicFramePr>
            <a:graphicFrameLocks noGrp="1"/>
          </p:cNvGraphicFramePr>
          <p:nvPr>
            <p:extLst>
              <p:ext uri="{D42A27DB-BD31-4B8C-83A1-F6EECF244321}">
                <p14:modId xmlns:p14="http://schemas.microsoft.com/office/powerpoint/2010/main" val="3620945393"/>
              </p:ext>
            </p:extLst>
          </p:nvPr>
        </p:nvGraphicFramePr>
        <p:xfrm>
          <a:off x="1633443" y="4360300"/>
          <a:ext cx="12067472" cy="5417688"/>
        </p:xfrm>
        <a:graphic>
          <a:graphicData uri="http://schemas.openxmlformats.org/drawingml/2006/chart">
            <c:chart xmlns:c="http://schemas.openxmlformats.org/drawingml/2006/chart" xmlns:r="http://schemas.openxmlformats.org/officeDocument/2006/relationships" r:id="rId3"/>
          </a:graphicData>
        </a:graphic>
      </p:graphicFrame>
      <p:pic>
        <p:nvPicPr>
          <p:cNvPr id="5" name="Kuvan paikkamerkki 4">
            <a:extLst>
              <a:ext uri="{FF2B5EF4-FFF2-40B4-BE49-F238E27FC236}">
                <a16:creationId xmlns:a16="http://schemas.microsoft.com/office/drawing/2014/main" id="{C7706DD3-6004-4146-97FB-6EE3C2E4F550}"/>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12986" r="37442"/>
          <a:stretch/>
        </p:blipFill>
        <p:spPr>
          <a:xfrm>
            <a:off x="14209184" y="0"/>
            <a:ext cx="10193866" cy="13716000"/>
          </a:xfrm>
        </p:spPr>
      </p:pic>
    </p:spTree>
    <p:extLst>
      <p:ext uri="{BB962C8B-B14F-4D97-AF65-F5344CB8AC3E}">
        <p14:creationId xmlns:p14="http://schemas.microsoft.com/office/powerpoint/2010/main" val="293633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08138" y="1355683"/>
            <a:ext cx="19066164" cy="1030551"/>
          </a:xfrm>
          <a:prstGeom prst="rect">
            <a:avLst/>
          </a:prstGeom>
        </p:spPr>
        <p:txBody>
          <a:bodyPr vert="horz" wrap="square" lIns="0" tIns="13855" rIns="0" bIns="0" rtlCol="0">
            <a:spAutoFit/>
          </a:bodyPr>
          <a:lstStyle/>
          <a:p>
            <a:pPr marL="15394" algn="ctr">
              <a:spcBef>
                <a:spcPts val="109"/>
              </a:spcBef>
              <a:tabLst>
                <a:tab pos="5661792" algn="l"/>
                <a:tab pos="8839815" algn="l"/>
                <a:tab pos="12679766" algn="l"/>
              </a:tabLst>
            </a:pPr>
            <a:r>
              <a:rPr lang="lv-LV" sz="6606" b="1" spc="485" dirty="0">
                <a:latin typeface="Corbel"/>
                <a:cs typeface="Corbel"/>
              </a:rPr>
              <a:t>MAZKUSTĪBA MAKSĀ NAUDU</a:t>
            </a:r>
            <a:r>
              <a:rPr sz="6606" b="1" spc="485" dirty="0">
                <a:latin typeface="Corbel"/>
                <a:cs typeface="Corbel"/>
              </a:rPr>
              <a:t>.</a:t>
            </a:r>
            <a:endParaRPr sz="6606" dirty="0">
              <a:latin typeface="Corbel"/>
              <a:cs typeface="Corbel"/>
            </a:endParaRPr>
          </a:p>
        </p:txBody>
      </p:sp>
      <p:grpSp>
        <p:nvGrpSpPr>
          <p:cNvPr id="3" name="object 3"/>
          <p:cNvGrpSpPr/>
          <p:nvPr/>
        </p:nvGrpSpPr>
        <p:grpSpPr>
          <a:xfrm>
            <a:off x="5228013" y="3521832"/>
            <a:ext cx="3882352" cy="3646824"/>
            <a:chOff x="4309380" y="2905511"/>
            <a:chExt cx="3202940" cy="3008630"/>
          </a:xfrm>
        </p:grpSpPr>
        <p:sp>
          <p:nvSpPr>
            <p:cNvPr id="4" name="object 4"/>
            <p:cNvSpPr/>
            <p:nvPr/>
          </p:nvSpPr>
          <p:spPr>
            <a:xfrm>
              <a:off x="4506958" y="3064128"/>
              <a:ext cx="2752725" cy="2807970"/>
            </a:xfrm>
            <a:custGeom>
              <a:avLst/>
              <a:gdLst/>
              <a:ahLst/>
              <a:cxnLst/>
              <a:rect l="l" t="t" r="r" b="b"/>
              <a:pathLst>
                <a:path w="2752725" h="2807970">
                  <a:moveTo>
                    <a:pt x="2499396" y="555514"/>
                  </a:moveTo>
                  <a:lnTo>
                    <a:pt x="2490808" y="556457"/>
                  </a:lnTo>
                  <a:lnTo>
                    <a:pt x="2482220" y="556876"/>
                  </a:lnTo>
                  <a:lnTo>
                    <a:pt x="2473736" y="556876"/>
                  </a:lnTo>
                  <a:lnTo>
                    <a:pt x="2399793" y="547031"/>
                  </a:lnTo>
                  <a:lnTo>
                    <a:pt x="2333601" y="518647"/>
                  </a:lnTo>
                  <a:lnTo>
                    <a:pt x="2287517" y="485132"/>
                  </a:lnTo>
                  <a:lnTo>
                    <a:pt x="2249289" y="443029"/>
                  </a:lnTo>
                  <a:lnTo>
                    <a:pt x="2220173" y="393594"/>
                  </a:lnTo>
                  <a:lnTo>
                    <a:pt x="2201739" y="338294"/>
                  </a:lnTo>
                  <a:lnTo>
                    <a:pt x="2195246" y="278490"/>
                  </a:lnTo>
                  <a:lnTo>
                    <a:pt x="2200902" y="222247"/>
                  </a:lnTo>
                  <a:lnTo>
                    <a:pt x="2217136" y="169984"/>
                  </a:lnTo>
                  <a:lnTo>
                    <a:pt x="2242900" y="122644"/>
                  </a:lnTo>
                  <a:lnTo>
                    <a:pt x="2276834" y="81483"/>
                  </a:lnTo>
                  <a:lnTo>
                    <a:pt x="2318100" y="47444"/>
                  </a:lnTo>
                  <a:lnTo>
                    <a:pt x="2365336" y="21889"/>
                  </a:lnTo>
                  <a:lnTo>
                    <a:pt x="2417598" y="5655"/>
                  </a:lnTo>
                  <a:lnTo>
                    <a:pt x="2473736" y="0"/>
                  </a:lnTo>
                  <a:lnTo>
                    <a:pt x="2529770" y="5655"/>
                  </a:lnTo>
                  <a:lnTo>
                    <a:pt x="2582032" y="21889"/>
                  </a:lnTo>
                  <a:lnTo>
                    <a:pt x="2629268" y="47444"/>
                  </a:lnTo>
                  <a:lnTo>
                    <a:pt x="2670533" y="81483"/>
                  </a:lnTo>
                  <a:lnTo>
                    <a:pt x="2704572" y="122644"/>
                  </a:lnTo>
                  <a:lnTo>
                    <a:pt x="2730232" y="169984"/>
                  </a:lnTo>
                  <a:lnTo>
                    <a:pt x="2746466" y="222247"/>
                  </a:lnTo>
                  <a:lnTo>
                    <a:pt x="2752122" y="278490"/>
                  </a:lnTo>
                  <a:lnTo>
                    <a:pt x="2750865" y="304569"/>
                  </a:lnTo>
                  <a:lnTo>
                    <a:pt x="2747200" y="330020"/>
                  </a:lnTo>
                  <a:lnTo>
                    <a:pt x="2741230" y="354632"/>
                  </a:lnTo>
                  <a:lnTo>
                    <a:pt x="2733165" y="378512"/>
                  </a:lnTo>
                </a:path>
                <a:path w="2752725" h="2807970">
                  <a:moveTo>
                    <a:pt x="2333810" y="518857"/>
                  </a:moveTo>
                  <a:lnTo>
                    <a:pt x="2292021" y="574681"/>
                  </a:lnTo>
                  <a:lnTo>
                    <a:pt x="2218183" y="618355"/>
                  </a:lnTo>
                  <a:lnTo>
                    <a:pt x="2173042" y="637103"/>
                  </a:lnTo>
                  <a:lnTo>
                    <a:pt x="2124236" y="654593"/>
                  </a:lnTo>
                  <a:lnTo>
                    <a:pt x="2073439" y="671351"/>
                  </a:lnTo>
                  <a:lnTo>
                    <a:pt x="2022014" y="688109"/>
                  </a:lnTo>
                  <a:lnTo>
                    <a:pt x="1971427" y="705285"/>
                  </a:lnTo>
                  <a:lnTo>
                    <a:pt x="1923249" y="723614"/>
                  </a:lnTo>
                  <a:lnTo>
                    <a:pt x="1878841" y="743514"/>
                  </a:lnTo>
                  <a:lnTo>
                    <a:pt x="1807517" y="790959"/>
                  </a:lnTo>
                  <a:lnTo>
                    <a:pt x="1769288" y="852229"/>
                  </a:lnTo>
                  <a:lnTo>
                    <a:pt x="1766356" y="889619"/>
                  </a:lnTo>
                  <a:lnTo>
                    <a:pt x="1775992" y="932141"/>
                  </a:lnTo>
                  <a:lnTo>
                    <a:pt x="1724567" y="915279"/>
                  </a:lnTo>
                  <a:lnTo>
                    <a:pt x="1672932" y="901768"/>
                  </a:lnTo>
                  <a:lnTo>
                    <a:pt x="1621298" y="891295"/>
                  </a:lnTo>
                  <a:lnTo>
                    <a:pt x="1569978" y="884068"/>
                  </a:lnTo>
                  <a:lnTo>
                    <a:pt x="1518867" y="879879"/>
                  </a:lnTo>
                  <a:lnTo>
                    <a:pt x="1468280" y="878726"/>
                  </a:lnTo>
                  <a:lnTo>
                    <a:pt x="1418321" y="880612"/>
                  </a:lnTo>
                  <a:lnTo>
                    <a:pt x="1369096" y="885430"/>
                  </a:lnTo>
                  <a:lnTo>
                    <a:pt x="1320813" y="893075"/>
                  </a:lnTo>
                  <a:lnTo>
                    <a:pt x="1273578" y="903549"/>
                  </a:lnTo>
                  <a:lnTo>
                    <a:pt x="1227599" y="916850"/>
                  </a:lnTo>
                  <a:lnTo>
                    <a:pt x="1182982" y="932874"/>
                  </a:lnTo>
                  <a:lnTo>
                    <a:pt x="1139831" y="951622"/>
                  </a:lnTo>
                  <a:lnTo>
                    <a:pt x="1098356" y="972988"/>
                  </a:lnTo>
                  <a:lnTo>
                    <a:pt x="1058661" y="996868"/>
                  </a:lnTo>
                  <a:lnTo>
                    <a:pt x="1020957" y="1023366"/>
                  </a:lnTo>
                  <a:lnTo>
                    <a:pt x="985347" y="1052272"/>
                  </a:lnTo>
                  <a:lnTo>
                    <a:pt x="951936" y="1083588"/>
                  </a:lnTo>
                  <a:lnTo>
                    <a:pt x="920935" y="1117418"/>
                  </a:lnTo>
                  <a:lnTo>
                    <a:pt x="892551" y="1153446"/>
                  </a:lnTo>
                  <a:lnTo>
                    <a:pt x="866787" y="1191779"/>
                  </a:lnTo>
                  <a:lnTo>
                    <a:pt x="843954" y="1232312"/>
                  </a:lnTo>
                  <a:lnTo>
                    <a:pt x="824055" y="1275044"/>
                  </a:lnTo>
                  <a:lnTo>
                    <a:pt x="807192" y="1319870"/>
                  </a:lnTo>
                  <a:lnTo>
                    <a:pt x="793786" y="1366792"/>
                  </a:lnTo>
                  <a:lnTo>
                    <a:pt x="783732" y="1415703"/>
                  </a:lnTo>
                  <a:lnTo>
                    <a:pt x="777238" y="1466604"/>
                  </a:lnTo>
                  <a:lnTo>
                    <a:pt x="774410" y="1519391"/>
                  </a:lnTo>
                  <a:lnTo>
                    <a:pt x="775562" y="1574062"/>
                  </a:lnTo>
                  <a:lnTo>
                    <a:pt x="780694" y="1630619"/>
                  </a:lnTo>
                  <a:lnTo>
                    <a:pt x="790016" y="1688852"/>
                  </a:lnTo>
                  <a:lnTo>
                    <a:pt x="803631" y="1748760"/>
                  </a:lnTo>
                  <a:lnTo>
                    <a:pt x="763099" y="1748760"/>
                  </a:lnTo>
                  <a:lnTo>
                    <a:pt x="734716" y="1748760"/>
                  </a:lnTo>
                  <a:lnTo>
                    <a:pt x="704971" y="1748760"/>
                  </a:lnTo>
                  <a:lnTo>
                    <a:pt x="660563" y="1748760"/>
                  </a:lnTo>
                  <a:lnTo>
                    <a:pt x="601388" y="1754102"/>
                  </a:lnTo>
                  <a:lnTo>
                    <a:pt x="544936" y="1769498"/>
                  </a:lnTo>
                  <a:lnTo>
                    <a:pt x="492359" y="1794320"/>
                  </a:lnTo>
                  <a:lnTo>
                    <a:pt x="444914" y="1827940"/>
                  </a:lnTo>
                  <a:lnTo>
                    <a:pt x="403753" y="1869520"/>
                  </a:lnTo>
                  <a:lnTo>
                    <a:pt x="370133" y="1918536"/>
                  </a:lnTo>
                  <a:lnTo>
                    <a:pt x="22413" y="2535111"/>
                  </a:lnTo>
                  <a:lnTo>
                    <a:pt x="2094" y="2590202"/>
                  </a:lnTo>
                  <a:lnTo>
                    <a:pt x="0" y="2646968"/>
                  </a:lnTo>
                  <a:lnTo>
                    <a:pt x="15081" y="2701116"/>
                  </a:lnTo>
                  <a:lnTo>
                    <a:pt x="46188" y="2748561"/>
                  </a:lnTo>
                  <a:lnTo>
                    <a:pt x="92166" y="2785218"/>
                  </a:lnTo>
                  <a:lnTo>
                    <a:pt x="147152" y="2805537"/>
                  </a:lnTo>
                  <a:lnTo>
                    <a:pt x="203814" y="2807632"/>
                  </a:lnTo>
                  <a:lnTo>
                    <a:pt x="257962" y="2792550"/>
                  </a:lnTo>
                  <a:lnTo>
                    <a:pt x="305407" y="2761548"/>
                  </a:lnTo>
                  <a:lnTo>
                    <a:pt x="342064" y="2715674"/>
                  </a:lnTo>
                  <a:lnTo>
                    <a:pt x="687271" y="2105488"/>
                  </a:lnTo>
                </a:path>
                <a:path w="2752725" h="2807970">
                  <a:moveTo>
                    <a:pt x="640035" y="2188962"/>
                  </a:moveTo>
                  <a:lnTo>
                    <a:pt x="1189371" y="2188962"/>
                  </a:lnTo>
                </a:path>
                <a:path w="2752725" h="2807970">
                  <a:moveTo>
                    <a:pt x="2141098" y="880507"/>
                  </a:moveTo>
                  <a:lnTo>
                    <a:pt x="2011331" y="1167481"/>
                  </a:lnTo>
                  <a:lnTo>
                    <a:pt x="1958335" y="1215031"/>
                  </a:lnTo>
                  <a:lnTo>
                    <a:pt x="1889210" y="1232207"/>
                  </a:lnTo>
                  <a:lnTo>
                    <a:pt x="1456131" y="1232207"/>
                  </a:lnTo>
                  <a:lnTo>
                    <a:pt x="1398736" y="1243833"/>
                  </a:lnTo>
                  <a:lnTo>
                    <a:pt x="1351815" y="1275463"/>
                  </a:lnTo>
                  <a:lnTo>
                    <a:pt x="1320185" y="1322279"/>
                  </a:lnTo>
                  <a:lnTo>
                    <a:pt x="1308559" y="1379779"/>
                  </a:lnTo>
                  <a:lnTo>
                    <a:pt x="1320185" y="1437174"/>
                  </a:lnTo>
                  <a:lnTo>
                    <a:pt x="1351815" y="1484095"/>
                  </a:lnTo>
                  <a:lnTo>
                    <a:pt x="1398736" y="1515725"/>
                  </a:lnTo>
                  <a:lnTo>
                    <a:pt x="1456131" y="1527246"/>
                  </a:lnTo>
                  <a:lnTo>
                    <a:pt x="2173566" y="1527246"/>
                  </a:lnTo>
                </a:path>
                <a:path w="2752725" h="2807970">
                  <a:moveTo>
                    <a:pt x="1586840" y="727699"/>
                  </a:moveTo>
                  <a:lnTo>
                    <a:pt x="1870253" y="478324"/>
                  </a:lnTo>
                  <a:lnTo>
                    <a:pt x="1903245" y="434964"/>
                  </a:lnTo>
                  <a:lnTo>
                    <a:pt x="1916546" y="384168"/>
                  </a:lnTo>
                  <a:lnTo>
                    <a:pt x="1909843" y="332010"/>
                  </a:lnTo>
                  <a:lnTo>
                    <a:pt x="1882612" y="284879"/>
                  </a:lnTo>
                  <a:lnTo>
                    <a:pt x="1839356" y="251992"/>
                  </a:lnTo>
                  <a:lnTo>
                    <a:pt x="1788455" y="238691"/>
                  </a:lnTo>
                  <a:lnTo>
                    <a:pt x="1736402" y="245394"/>
                  </a:lnTo>
                  <a:lnTo>
                    <a:pt x="1689271" y="272520"/>
                  </a:lnTo>
                  <a:lnTo>
                    <a:pt x="1333381" y="585783"/>
                  </a:lnTo>
                  <a:lnTo>
                    <a:pt x="1292954" y="631866"/>
                  </a:lnTo>
                  <a:lnTo>
                    <a:pt x="1265618" y="686747"/>
                  </a:lnTo>
                  <a:lnTo>
                    <a:pt x="1248441" y="736392"/>
                  </a:lnTo>
                </a:path>
                <a:path w="2752725" h="2807970">
                  <a:moveTo>
                    <a:pt x="1198273" y="1527455"/>
                  </a:moveTo>
                  <a:lnTo>
                    <a:pt x="1173660" y="1473936"/>
                  </a:lnTo>
                  <a:lnTo>
                    <a:pt x="1152504" y="1420207"/>
                  </a:lnTo>
                  <a:lnTo>
                    <a:pt x="1135223" y="1366059"/>
                  </a:lnTo>
                  <a:lnTo>
                    <a:pt x="1122026" y="1311701"/>
                  </a:lnTo>
                  <a:lnTo>
                    <a:pt x="1113333" y="1256925"/>
                  </a:lnTo>
                  <a:lnTo>
                    <a:pt x="1109562" y="1201939"/>
                  </a:lnTo>
                  <a:lnTo>
                    <a:pt x="1110924" y="1146743"/>
                  </a:lnTo>
                  <a:lnTo>
                    <a:pt x="1174917" y="1143287"/>
                  </a:lnTo>
                  <a:lnTo>
                    <a:pt x="1235349" y="1136479"/>
                  </a:lnTo>
                  <a:lnTo>
                    <a:pt x="1292744" y="1125901"/>
                  </a:lnTo>
                  <a:lnTo>
                    <a:pt x="1347835" y="1111343"/>
                  </a:lnTo>
                  <a:lnTo>
                    <a:pt x="1400935" y="1092072"/>
                  </a:lnTo>
                  <a:lnTo>
                    <a:pt x="1452884" y="1067983"/>
                  </a:lnTo>
                  <a:lnTo>
                    <a:pt x="1504204" y="1038552"/>
                  </a:lnTo>
                  <a:lnTo>
                    <a:pt x="1537929" y="1083693"/>
                  </a:lnTo>
                  <a:lnTo>
                    <a:pt x="1566207" y="1131033"/>
                  </a:lnTo>
                  <a:lnTo>
                    <a:pt x="1589144" y="1180573"/>
                  </a:lnTo>
                  <a:lnTo>
                    <a:pt x="1606949" y="1232312"/>
                  </a:lnTo>
                </a:path>
              </a:pathLst>
            </a:custGeom>
            <a:ln w="65868">
              <a:solidFill>
                <a:srgbClr val="286DEF"/>
              </a:solidFill>
            </a:ln>
          </p:spPr>
          <p:txBody>
            <a:bodyPr wrap="square" lIns="0" tIns="0" rIns="0" bIns="0" rtlCol="0"/>
            <a:lstStyle/>
            <a:p>
              <a:endParaRPr sz="4364"/>
            </a:p>
          </p:txBody>
        </p:sp>
        <p:sp>
          <p:nvSpPr>
            <p:cNvPr id="5" name="object 5"/>
            <p:cNvSpPr/>
            <p:nvPr/>
          </p:nvSpPr>
          <p:spPr>
            <a:xfrm>
              <a:off x="6372289" y="3413943"/>
              <a:ext cx="247015" cy="0"/>
            </a:xfrm>
            <a:custGeom>
              <a:avLst/>
              <a:gdLst/>
              <a:ahLst/>
              <a:cxnLst/>
              <a:rect l="l" t="t" r="r" b="b"/>
              <a:pathLst>
                <a:path w="247015">
                  <a:moveTo>
                    <a:pt x="0" y="0"/>
                  </a:moveTo>
                  <a:lnTo>
                    <a:pt x="246755" y="0"/>
                  </a:lnTo>
                </a:path>
              </a:pathLst>
            </a:custGeom>
            <a:ln w="74530">
              <a:solidFill>
                <a:srgbClr val="286DEF"/>
              </a:solidFill>
            </a:ln>
          </p:spPr>
          <p:txBody>
            <a:bodyPr wrap="square" lIns="0" tIns="0" rIns="0" bIns="0" rtlCol="0"/>
            <a:lstStyle/>
            <a:p>
              <a:endParaRPr sz="4364"/>
            </a:p>
          </p:txBody>
        </p:sp>
        <p:sp>
          <p:nvSpPr>
            <p:cNvPr id="6" name="object 6"/>
            <p:cNvSpPr/>
            <p:nvPr/>
          </p:nvSpPr>
          <p:spPr>
            <a:xfrm>
              <a:off x="4342314" y="2938446"/>
              <a:ext cx="3137535" cy="2943225"/>
            </a:xfrm>
            <a:custGeom>
              <a:avLst/>
              <a:gdLst/>
              <a:ahLst/>
              <a:cxnLst/>
              <a:rect l="l" t="t" r="r" b="b"/>
              <a:pathLst>
                <a:path w="3137534" h="2943225">
                  <a:moveTo>
                    <a:pt x="1051225" y="2314225"/>
                  </a:moveTo>
                  <a:lnTo>
                    <a:pt x="1039076" y="2389006"/>
                  </a:lnTo>
                  <a:lnTo>
                    <a:pt x="1028183" y="2455094"/>
                  </a:lnTo>
                  <a:lnTo>
                    <a:pt x="1018652" y="2514478"/>
                  </a:lnTo>
                  <a:lnTo>
                    <a:pt x="1010378" y="2569359"/>
                  </a:lnTo>
                  <a:lnTo>
                    <a:pt x="1003571" y="2621936"/>
                  </a:lnTo>
                  <a:lnTo>
                    <a:pt x="998229" y="2674409"/>
                  </a:lnTo>
                  <a:lnTo>
                    <a:pt x="994459" y="2728871"/>
                  </a:lnTo>
                  <a:lnTo>
                    <a:pt x="992469" y="2787523"/>
                  </a:lnTo>
                  <a:lnTo>
                    <a:pt x="992050" y="2852458"/>
                  </a:lnTo>
                  <a:lnTo>
                    <a:pt x="999381" y="2887544"/>
                  </a:lnTo>
                  <a:lnTo>
                    <a:pt x="1018652" y="2916242"/>
                  </a:lnTo>
                  <a:lnTo>
                    <a:pt x="1047245" y="2935513"/>
                  </a:lnTo>
                  <a:lnTo>
                    <a:pt x="1082331" y="2942635"/>
                  </a:lnTo>
                  <a:lnTo>
                    <a:pt x="1211679" y="2942635"/>
                  </a:lnTo>
                  <a:lnTo>
                    <a:pt x="1275358" y="2916242"/>
                  </a:lnTo>
                  <a:lnTo>
                    <a:pt x="1301751" y="2852563"/>
                  </a:lnTo>
                  <a:lnTo>
                    <a:pt x="1308873" y="2817477"/>
                  </a:lnTo>
                  <a:lnTo>
                    <a:pt x="1328145" y="2788779"/>
                  </a:lnTo>
                  <a:lnTo>
                    <a:pt x="1356842" y="2769508"/>
                  </a:lnTo>
                  <a:lnTo>
                    <a:pt x="1391928" y="2762386"/>
                  </a:lnTo>
                  <a:lnTo>
                    <a:pt x="2390577" y="2762491"/>
                  </a:lnTo>
                  <a:lnTo>
                    <a:pt x="2425663" y="2769613"/>
                  </a:lnTo>
                  <a:lnTo>
                    <a:pt x="2454360" y="2788884"/>
                  </a:lnTo>
                  <a:lnTo>
                    <a:pt x="2473632" y="2817581"/>
                  </a:lnTo>
                  <a:lnTo>
                    <a:pt x="2480649" y="2852668"/>
                  </a:lnTo>
                  <a:lnTo>
                    <a:pt x="2487771" y="2887754"/>
                  </a:lnTo>
                  <a:lnTo>
                    <a:pt x="2507147" y="2916347"/>
                  </a:lnTo>
                  <a:lnTo>
                    <a:pt x="2535739" y="2935723"/>
                  </a:lnTo>
                  <a:lnTo>
                    <a:pt x="2570826" y="2942740"/>
                  </a:lnTo>
                  <a:lnTo>
                    <a:pt x="2699231" y="2942740"/>
                  </a:lnTo>
                  <a:lnTo>
                    <a:pt x="2734212" y="2935618"/>
                  </a:lnTo>
                  <a:lnTo>
                    <a:pt x="2762805" y="2916347"/>
                  </a:lnTo>
                  <a:lnTo>
                    <a:pt x="2782181" y="2887754"/>
                  </a:lnTo>
                  <a:lnTo>
                    <a:pt x="2789408" y="2852772"/>
                  </a:lnTo>
                  <a:lnTo>
                    <a:pt x="2789408" y="2757883"/>
                  </a:lnTo>
                  <a:lnTo>
                    <a:pt x="2788046" y="2673152"/>
                  </a:lnTo>
                  <a:lnTo>
                    <a:pt x="2785637" y="2597219"/>
                  </a:lnTo>
                  <a:lnTo>
                    <a:pt x="2782181" y="2528827"/>
                  </a:lnTo>
                  <a:lnTo>
                    <a:pt x="2778201" y="2466719"/>
                  </a:lnTo>
                  <a:lnTo>
                    <a:pt x="2773593" y="2409639"/>
                  </a:lnTo>
                  <a:lnTo>
                    <a:pt x="2768775" y="2356224"/>
                  </a:lnTo>
                  <a:lnTo>
                    <a:pt x="2763957" y="2305322"/>
                  </a:lnTo>
                  <a:lnTo>
                    <a:pt x="2759244" y="2255573"/>
                  </a:lnTo>
                  <a:lnTo>
                    <a:pt x="2754950" y="2205824"/>
                  </a:lnTo>
                  <a:lnTo>
                    <a:pt x="2751179" y="2154609"/>
                  </a:lnTo>
                  <a:lnTo>
                    <a:pt x="2748247" y="2100775"/>
                  </a:lnTo>
                  <a:lnTo>
                    <a:pt x="2746362" y="2043066"/>
                  </a:lnTo>
                  <a:lnTo>
                    <a:pt x="2745629" y="1980120"/>
                  </a:lnTo>
                  <a:lnTo>
                    <a:pt x="2747304" y="1922830"/>
                  </a:lnTo>
                  <a:lnTo>
                    <a:pt x="2751913" y="1865540"/>
                  </a:lnTo>
                  <a:lnTo>
                    <a:pt x="2759139" y="1808774"/>
                  </a:lnTo>
                  <a:lnTo>
                    <a:pt x="2768565" y="1752845"/>
                  </a:lnTo>
                  <a:lnTo>
                    <a:pt x="2779877" y="1698278"/>
                  </a:lnTo>
                  <a:lnTo>
                    <a:pt x="2792445" y="1645492"/>
                  </a:lnTo>
                  <a:lnTo>
                    <a:pt x="2809412" y="1584850"/>
                  </a:lnTo>
                  <a:lnTo>
                    <a:pt x="2828893" y="1525046"/>
                  </a:lnTo>
                  <a:lnTo>
                    <a:pt x="2850782" y="1466185"/>
                  </a:lnTo>
                  <a:lnTo>
                    <a:pt x="2874976" y="1408057"/>
                  </a:lnTo>
                  <a:lnTo>
                    <a:pt x="2901370" y="1350977"/>
                  </a:lnTo>
                  <a:lnTo>
                    <a:pt x="2929753" y="1294839"/>
                  </a:lnTo>
                  <a:lnTo>
                    <a:pt x="2960126" y="1239539"/>
                  </a:lnTo>
                  <a:lnTo>
                    <a:pt x="2992175" y="1185391"/>
                  </a:lnTo>
                  <a:lnTo>
                    <a:pt x="3020558" y="1135013"/>
                  </a:lnTo>
                  <a:lnTo>
                    <a:pt x="3047475" y="1079189"/>
                  </a:lnTo>
                  <a:lnTo>
                    <a:pt x="3072192" y="1019071"/>
                  </a:lnTo>
                  <a:lnTo>
                    <a:pt x="3093977" y="956021"/>
                  </a:lnTo>
                  <a:lnTo>
                    <a:pt x="3112096" y="891399"/>
                  </a:lnTo>
                  <a:lnTo>
                    <a:pt x="3125817" y="826464"/>
                  </a:lnTo>
                  <a:lnTo>
                    <a:pt x="3134300" y="762680"/>
                  </a:lnTo>
                  <a:lnTo>
                    <a:pt x="3136919" y="701201"/>
                  </a:lnTo>
                  <a:lnTo>
                    <a:pt x="3132834" y="643492"/>
                  </a:lnTo>
                  <a:lnTo>
                    <a:pt x="3117124" y="592905"/>
                  </a:lnTo>
                  <a:lnTo>
                    <a:pt x="3087169" y="550906"/>
                  </a:lnTo>
                  <a:lnTo>
                    <a:pt x="3046113" y="519381"/>
                  </a:lnTo>
                  <a:lnTo>
                    <a:pt x="2997307" y="500528"/>
                  </a:lnTo>
                  <a:lnTo>
                    <a:pt x="2943787" y="496234"/>
                  </a:lnTo>
                  <a:lnTo>
                    <a:pt x="2658070" y="689261"/>
                  </a:lnTo>
                  <a:lnTo>
                    <a:pt x="2460540" y="1085369"/>
                  </a:lnTo>
                  <a:lnTo>
                    <a:pt x="2345960" y="1475926"/>
                  </a:lnTo>
                  <a:lnTo>
                    <a:pt x="2308883" y="1652509"/>
                  </a:lnTo>
                  <a:lnTo>
                    <a:pt x="1910367" y="1652509"/>
                  </a:lnTo>
                  <a:lnTo>
                    <a:pt x="1675760" y="1652509"/>
                  </a:lnTo>
                  <a:lnTo>
                    <a:pt x="1513735" y="1652509"/>
                  </a:lnTo>
                  <a:lnTo>
                    <a:pt x="1332648" y="1652509"/>
                  </a:lnTo>
                  <a:lnTo>
                    <a:pt x="1279652" y="1659107"/>
                  </a:lnTo>
                  <a:lnTo>
                    <a:pt x="1230846" y="1677855"/>
                  </a:lnTo>
                  <a:lnTo>
                    <a:pt x="1188323" y="1707600"/>
                  </a:lnTo>
                  <a:lnTo>
                    <a:pt x="1153656" y="1746875"/>
                  </a:lnTo>
                  <a:lnTo>
                    <a:pt x="1128729" y="1794215"/>
                  </a:lnTo>
                  <a:lnTo>
                    <a:pt x="1109248" y="1853810"/>
                  </a:lnTo>
                  <a:lnTo>
                    <a:pt x="1096366" y="1911833"/>
                  </a:lnTo>
                  <a:lnTo>
                    <a:pt x="1090082" y="1968180"/>
                  </a:lnTo>
                  <a:lnTo>
                    <a:pt x="1089977" y="2023166"/>
                  </a:lnTo>
                  <a:lnTo>
                    <a:pt x="1095842" y="2076581"/>
                  </a:lnTo>
                  <a:lnTo>
                    <a:pt x="1107363" y="2128634"/>
                  </a:lnTo>
                  <a:lnTo>
                    <a:pt x="1124540" y="2179431"/>
                  </a:lnTo>
                  <a:lnTo>
                    <a:pt x="1157322" y="2235150"/>
                  </a:lnTo>
                  <a:lnTo>
                    <a:pt x="1204557" y="2277672"/>
                  </a:lnTo>
                  <a:lnTo>
                    <a:pt x="1262266" y="2304799"/>
                  </a:lnTo>
                  <a:lnTo>
                    <a:pt x="1326573" y="2314330"/>
                  </a:lnTo>
                  <a:lnTo>
                    <a:pt x="2360413" y="2314330"/>
                  </a:lnTo>
                </a:path>
                <a:path w="3137534" h="2943225">
                  <a:moveTo>
                    <a:pt x="767184" y="1218906"/>
                  </a:moveTo>
                  <a:lnTo>
                    <a:pt x="83369" y="1345007"/>
                  </a:lnTo>
                  <a:lnTo>
                    <a:pt x="51110" y="1345635"/>
                  </a:lnTo>
                  <a:lnTo>
                    <a:pt x="24612" y="1336209"/>
                  </a:lnTo>
                  <a:lnTo>
                    <a:pt x="6598" y="1318195"/>
                  </a:lnTo>
                  <a:lnTo>
                    <a:pt x="0" y="1293268"/>
                  </a:lnTo>
                  <a:lnTo>
                    <a:pt x="0" y="52367"/>
                  </a:lnTo>
                  <a:lnTo>
                    <a:pt x="6598" y="27440"/>
                  </a:lnTo>
                  <a:lnTo>
                    <a:pt x="24612" y="9426"/>
                  </a:lnTo>
                  <a:lnTo>
                    <a:pt x="51110" y="0"/>
                  </a:lnTo>
                  <a:lnTo>
                    <a:pt x="83369" y="628"/>
                  </a:lnTo>
                  <a:lnTo>
                    <a:pt x="767184" y="126729"/>
                  </a:lnTo>
                  <a:lnTo>
                    <a:pt x="816619" y="168099"/>
                  </a:lnTo>
                  <a:lnTo>
                    <a:pt x="820808" y="189360"/>
                  </a:lnTo>
                  <a:lnTo>
                    <a:pt x="820808" y="1156274"/>
                  </a:lnTo>
                  <a:lnTo>
                    <a:pt x="816619" y="1177536"/>
                  </a:lnTo>
                  <a:lnTo>
                    <a:pt x="805202" y="1196388"/>
                  </a:lnTo>
                  <a:lnTo>
                    <a:pt x="788131" y="1210841"/>
                  </a:lnTo>
                  <a:lnTo>
                    <a:pt x="767184" y="1218906"/>
                  </a:lnTo>
                  <a:close/>
                </a:path>
                <a:path w="3137534" h="2943225">
                  <a:moveTo>
                    <a:pt x="410351" y="1284679"/>
                  </a:moveTo>
                  <a:lnTo>
                    <a:pt x="410351" y="1478439"/>
                  </a:lnTo>
                </a:path>
                <a:path w="3137534" h="2943225">
                  <a:moveTo>
                    <a:pt x="529121" y="1462415"/>
                  </a:moveTo>
                  <a:lnTo>
                    <a:pt x="317137" y="1518867"/>
                  </a:lnTo>
                </a:path>
              </a:pathLst>
            </a:custGeom>
            <a:ln w="65868">
              <a:solidFill>
                <a:srgbClr val="286DEF"/>
              </a:solidFill>
            </a:ln>
          </p:spPr>
          <p:txBody>
            <a:bodyPr wrap="square" lIns="0" tIns="0" rIns="0" bIns="0" rtlCol="0"/>
            <a:lstStyle/>
            <a:p>
              <a:endParaRPr sz="4364"/>
            </a:p>
          </p:txBody>
        </p:sp>
      </p:grpSp>
      <p:sp>
        <p:nvSpPr>
          <p:cNvPr id="7" name="object 7"/>
          <p:cNvSpPr txBox="1"/>
          <p:nvPr/>
        </p:nvSpPr>
        <p:spPr>
          <a:xfrm>
            <a:off x="3928055" y="7493917"/>
            <a:ext cx="6392333" cy="1584002"/>
          </a:xfrm>
          <a:prstGeom prst="rect">
            <a:avLst/>
          </a:prstGeom>
        </p:spPr>
        <p:txBody>
          <a:bodyPr vert="horz" wrap="square" lIns="0" tIns="16933" rIns="0" bIns="0" rtlCol="0">
            <a:spAutoFit/>
          </a:bodyPr>
          <a:lstStyle/>
          <a:p>
            <a:pPr marL="15394" algn="ctr">
              <a:spcBef>
                <a:spcPts val="133"/>
              </a:spcBef>
              <a:tabLst>
                <a:tab pos="1102956" algn="l"/>
                <a:tab pos="3470503" algn="l"/>
                <a:tab pos="5055280" algn="l"/>
              </a:tabLst>
            </a:pPr>
            <a:r>
              <a:rPr sz="10182" spc="-61" dirty="0">
                <a:latin typeface="Corbel"/>
                <a:cs typeface="Corbel"/>
              </a:rPr>
              <a:t>6</a:t>
            </a:r>
            <a:r>
              <a:rPr sz="10182" dirty="0">
                <a:latin typeface="Corbel"/>
                <a:cs typeface="Corbel"/>
              </a:rPr>
              <a:t>	</a:t>
            </a:r>
            <a:r>
              <a:rPr lang="lv-LV" sz="10182" spc="358" dirty="0">
                <a:latin typeface="Corbel"/>
                <a:cs typeface="Corbel"/>
              </a:rPr>
              <a:t>no </a:t>
            </a:r>
            <a:r>
              <a:rPr sz="10182" spc="261" dirty="0">
                <a:latin typeface="Corbel"/>
                <a:cs typeface="Corbel"/>
              </a:rPr>
              <a:t>10</a:t>
            </a:r>
            <a:endParaRPr sz="10182" dirty="0">
              <a:latin typeface="Corbel"/>
              <a:cs typeface="Corbel"/>
            </a:endParaRPr>
          </a:p>
        </p:txBody>
      </p:sp>
      <p:sp>
        <p:nvSpPr>
          <p:cNvPr id="8" name="object 8"/>
          <p:cNvSpPr txBox="1"/>
          <p:nvPr/>
        </p:nvSpPr>
        <p:spPr>
          <a:xfrm>
            <a:off x="4357843" y="8704511"/>
            <a:ext cx="5623251" cy="2484646"/>
          </a:xfrm>
          <a:prstGeom prst="rect">
            <a:avLst/>
          </a:prstGeom>
        </p:spPr>
        <p:txBody>
          <a:bodyPr vert="horz" wrap="square" lIns="0" tIns="278630" rIns="0" bIns="0" rtlCol="0">
            <a:spAutoFit/>
          </a:bodyPr>
          <a:lstStyle/>
          <a:p>
            <a:pPr marR="59266" algn="ctr">
              <a:spcBef>
                <a:spcPts val="2194"/>
              </a:spcBef>
            </a:pPr>
            <a:r>
              <a:rPr lang="lv-LV" sz="7151" spc="-12" dirty="0">
                <a:latin typeface="Corbel"/>
                <a:cs typeface="Corbel"/>
              </a:rPr>
              <a:t>pieaugušajiem</a:t>
            </a:r>
            <a:endParaRPr sz="7151" dirty="0">
              <a:latin typeface="Corbel"/>
              <a:cs typeface="Corbel"/>
            </a:endParaRPr>
          </a:p>
          <a:p>
            <a:pPr marL="14624" marR="6157" algn="ctr">
              <a:lnSpc>
                <a:spcPts val="3842"/>
              </a:lnSpc>
              <a:spcBef>
                <a:spcPts val="1030"/>
              </a:spcBef>
            </a:pPr>
            <a:r>
              <a:rPr lang="lv-LV" sz="3212" dirty="0">
                <a:latin typeface="Corbel"/>
                <a:cs typeface="Corbel"/>
              </a:rPr>
              <a:t>Eiropas Savienībā nesporto vispār vai dara to reti</a:t>
            </a:r>
            <a:endParaRPr sz="3212" dirty="0">
              <a:latin typeface="Corbel"/>
              <a:cs typeface="Corbel"/>
            </a:endParaRPr>
          </a:p>
        </p:txBody>
      </p:sp>
      <p:pic>
        <p:nvPicPr>
          <p:cNvPr id="9" name="object 9"/>
          <p:cNvPicPr/>
          <p:nvPr/>
        </p:nvPicPr>
        <p:blipFill>
          <a:blip r:embed="rId2" cstate="print"/>
          <a:stretch>
            <a:fillRect/>
          </a:stretch>
        </p:blipFill>
        <p:spPr>
          <a:xfrm>
            <a:off x="12622998" y="3576987"/>
            <a:ext cx="6258204" cy="3598314"/>
          </a:xfrm>
          <a:prstGeom prst="rect">
            <a:avLst/>
          </a:prstGeom>
        </p:spPr>
      </p:pic>
      <p:sp>
        <p:nvSpPr>
          <p:cNvPr id="10" name="object 10"/>
          <p:cNvSpPr txBox="1"/>
          <p:nvPr/>
        </p:nvSpPr>
        <p:spPr>
          <a:xfrm>
            <a:off x="12179539" y="7493918"/>
            <a:ext cx="7289956" cy="5224055"/>
          </a:xfrm>
          <a:prstGeom prst="rect">
            <a:avLst/>
          </a:prstGeom>
        </p:spPr>
        <p:txBody>
          <a:bodyPr vert="horz" wrap="square" lIns="0" tIns="31556" rIns="0" bIns="0" rtlCol="0">
            <a:spAutoFit/>
          </a:bodyPr>
          <a:lstStyle/>
          <a:p>
            <a:pPr marL="822022" marR="332503" indent="-752750" algn="ctr">
              <a:lnSpc>
                <a:spcPts val="3842"/>
              </a:lnSpc>
              <a:spcBef>
                <a:spcPts val="247"/>
              </a:spcBef>
              <a:tabLst>
                <a:tab pos="4274051" algn="l"/>
              </a:tabLst>
            </a:pPr>
            <a:r>
              <a:rPr lang="lv-LV" sz="3212" dirty="0">
                <a:latin typeface="Corbel"/>
                <a:cs typeface="Corbel"/>
              </a:rPr>
              <a:t>Mazkustība Eiropas</a:t>
            </a:r>
          </a:p>
          <a:p>
            <a:pPr marL="822022" marR="332503" indent="-752750" algn="ctr">
              <a:lnSpc>
                <a:spcPts val="3842"/>
              </a:lnSpc>
              <a:spcBef>
                <a:spcPts val="247"/>
              </a:spcBef>
              <a:tabLst>
                <a:tab pos="4274051" algn="l"/>
              </a:tabLst>
            </a:pPr>
            <a:r>
              <a:rPr lang="lv-LV" sz="3212" dirty="0">
                <a:latin typeface="Corbel"/>
                <a:cs typeface="Corbel"/>
              </a:rPr>
              <a:t>ekonomikai izmaksā</a:t>
            </a:r>
            <a:endParaRPr sz="3212" dirty="0">
              <a:latin typeface="Corbel"/>
              <a:cs typeface="Corbel"/>
            </a:endParaRPr>
          </a:p>
          <a:p>
            <a:pPr marL="15394">
              <a:lnSpc>
                <a:spcPts val="11242"/>
              </a:lnSpc>
              <a:tabLst>
                <a:tab pos="3014850" algn="l"/>
              </a:tabLst>
            </a:pPr>
            <a:r>
              <a:rPr sz="10182" spc="358" dirty="0">
                <a:latin typeface="Corbel"/>
                <a:cs typeface="Corbel"/>
              </a:rPr>
              <a:t>80</a:t>
            </a:r>
            <a:r>
              <a:rPr lang="lv-LV" sz="10182" spc="358" dirty="0">
                <a:latin typeface="Corbel"/>
                <a:cs typeface="Corbel"/>
              </a:rPr>
              <a:t> miljardus</a:t>
            </a:r>
          </a:p>
          <a:p>
            <a:pPr marL="15394" algn="ctr">
              <a:lnSpc>
                <a:spcPts val="11242"/>
              </a:lnSpc>
              <a:tabLst>
                <a:tab pos="3014850" algn="l"/>
              </a:tabLst>
            </a:pPr>
            <a:r>
              <a:rPr lang="en-US" sz="10182" spc="358" dirty="0">
                <a:latin typeface="Corbel"/>
              </a:rPr>
              <a:t>€</a:t>
            </a:r>
            <a:r>
              <a:rPr lang="lv-LV" sz="10182" spc="358" dirty="0">
                <a:latin typeface="Corbel"/>
              </a:rPr>
              <a:t> gadā</a:t>
            </a:r>
            <a:endParaRPr lang="en-US" sz="10182" spc="358" dirty="0">
              <a:latin typeface="Corbel"/>
            </a:endParaRPr>
          </a:p>
          <a:p>
            <a:pPr marL="15394">
              <a:lnSpc>
                <a:spcPts val="11242"/>
              </a:lnSpc>
              <a:tabLst>
                <a:tab pos="3014850" algn="l"/>
              </a:tabLst>
            </a:pPr>
            <a:endParaRPr sz="7151" dirty="0">
              <a:latin typeface="Corbel"/>
              <a:cs typeface="Corbel"/>
            </a:endParaRPr>
          </a:p>
        </p:txBody>
      </p:sp>
      <p:sp>
        <p:nvSpPr>
          <p:cNvPr id="11" name="object 11"/>
          <p:cNvSpPr txBox="1"/>
          <p:nvPr/>
        </p:nvSpPr>
        <p:spPr>
          <a:xfrm>
            <a:off x="7398401" y="12729223"/>
            <a:ext cx="9630448" cy="707264"/>
          </a:xfrm>
          <a:prstGeom prst="rect">
            <a:avLst/>
          </a:prstGeom>
        </p:spPr>
        <p:txBody>
          <a:bodyPr vert="horz" wrap="square" lIns="0" tIns="14624" rIns="0" bIns="0" rtlCol="0">
            <a:spAutoFit/>
          </a:bodyPr>
          <a:lstStyle/>
          <a:p>
            <a:pPr marL="544936" marR="6157" indent="-530312">
              <a:lnSpc>
                <a:spcPct val="115500"/>
              </a:lnSpc>
              <a:spcBef>
                <a:spcPts val="115"/>
              </a:spcBef>
            </a:pPr>
            <a:r>
              <a:rPr lang="lv-LV" sz="2000" dirty="0">
                <a:latin typeface="Corbel"/>
                <a:cs typeface="Corbel"/>
              </a:rPr>
              <a:t>Avots</a:t>
            </a:r>
            <a:r>
              <a:rPr sz="2000" dirty="0">
                <a:latin typeface="Corbel"/>
                <a:cs typeface="Corbel"/>
              </a:rPr>
              <a:t>:</a:t>
            </a:r>
            <a:r>
              <a:rPr sz="2000" spc="-12" dirty="0">
                <a:latin typeface="Corbel"/>
                <a:cs typeface="Corbel"/>
              </a:rPr>
              <a:t> </a:t>
            </a:r>
            <a:r>
              <a:rPr sz="2000" u="heavy" dirty="0">
                <a:solidFill>
                  <a:srgbClr val="4A5050"/>
                </a:solidFill>
                <a:uFill>
                  <a:solidFill>
                    <a:srgbClr val="4A5050"/>
                  </a:solidFill>
                </a:uFill>
                <a:latin typeface="Corbel"/>
                <a:cs typeface="Corbel"/>
                <a:hlinkClick r:id="rId3"/>
              </a:rPr>
              <a:t>The</a:t>
            </a:r>
            <a:r>
              <a:rPr sz="2000" u="heavy" spc="-24" dirty="0">
                <a:uFill>
                  <a:solidFill>
                    <a:srgbClr val="4A5050"/>
                  </a:solidFill>
                </a:uFill>
                <a:latin typeface="Corbel"/>
                <a:cs typeface="Corbel"/>
                <a:hlinkClick r:id="rId3"/>
              </a:rPr>
              <a:t> </a:t>
            </a:r>
            <a:r>
              <a:rPr sz="2000" u="heavy" dirty="0">
                <a:uFill>
                  <a:solidFill>
                    <a:srgbClr val="4A5050"/>
                  </a:solidFill>
                </a:uFill>
                <a:latin typeface="Corbel"/>
                <a:cs typeface="Corbel"/>
                <a:hlinkClick r:id="rId3"/>
              </a:rPr>
              <a:t>economic</a:t>
            </a:r>
            <a:r>
              <a:rPr sz="2000" u="heavy" spc="-6" dirty="0">
                <a:uFill>
                  <a:solidFill>
                    <a:srgbClr val="4A5050"/>
                  </a:solidFill>
                </a:uFill>
                <a:latin typeface="Corbel"/>
                <a:cs typeface="Corbel"/>
                <a:hlinkClick r:id="rId3"/>
              </a:rPr>
              <a:t> </a:t>
            </a:r>
            <a:r>
              <a:rPr sz="2000" u="heavy" dirty="0">
                <a:uFill>
                  <a:solidFill>
                    <a:srgbClr val="4A5050"/>
                  </a:solidFill>
                </a:uFill>
                <a:latin typeface="Corbel"/>
                <a:cs typeface="Corbel"/>
                <a:hlinkClick r:id="rId3"/>
              </a:rPr>
              <a:t>cost</a:t>
            </a:r>
            <a:r>
              <a:rPr sz="2000" u="heavy" spc="-12" dirty="0">
                <a:uFill>
                  <a:solidFill>
                    <a:srgbClr val="4A5050"/>
                  </a:solidFill>
                </a:uFill>
                <a:latin typeface="Corbel"/>
                <a:cs typeface="Corbel"/>
                <a:hlinkClick r:id="rId3"/>
              </a:rPr>
              <a:t> </a:t>
            </a:r>
            <a:r>
              <a:rPr sz="2000" u="heavy" dirty="0">
                <a:uFill>
                  <a:solidFill>
                    <a:srgbClr val="4A5050"/>
                  </a:solidFill>
                </a:uFill>
                <a:latin typeface="Corbel"/>
                <a:cs typeface="Corbel"/>
                <a:hlinkClick r:id="rId3"/>
              </a:rPr>
              <a:t>of</a:t>
            </a:r>
            <a:r>
              <a:rPr sz="2000" u="heavy" spc="-18" dirty="0">
                <a:uFill>
                  <a:solidFill>
                    <a:srgbClr val="4A5050"/>
                  </a:solidFill>
                </a:uFill>
                <a:latin typeface="Corbel"/>
                <a:cs typeface="Corbel"/>
                <a:hlinkClick r:id="rId3"/>
              </a:rPr>
              <a:t> </a:t>
            </a:r>
            <a:r>
              <a:rPr sz="2000" u="heavy" dirty="0">
                <a:uFill>
                  <a:solidFill>
                    <a:srgbClr val="4A5050"/>
                  </a:solidFill>
                </a:uFill>
                <a:latin typeface="Corbel"/>
                <a:cs typeface="Corbel"/>
                <a:hlinkClick r:id="rId3"/>
              </a:rPr>
              <a:t>physical</a:t>
            </a:r>
            <a:r>
              <a:rPr sz="2000" u="heavy" spc="-42" dirty="0">
                <a:uFill>
                  <a:solidFill>
                    <a:srgbClr val="4A5050"/>
                  </a:solidFill>
                </a:uFill>
                <a:latin typeface="Corbel"/>
                <a:cs typeface="Corbel"/>
                <a:hlinkClick r:id="rId3"/>
              </a:rPr>
              <a:t> </a:t>
            </a:r>
            <a:r>
              <a:rPr sz="2000" u="heavy" dirty="0">
                <a:uFill>
                  <a:solidFill>
                    <a:srgbClr val="4A5050"/>
                  </a:solidFill>
                </a:uFill>
                <a:latin typeface="Corbel"/>
                <a:cs typeface="Corbel"/>
                <a:hlinkClick r:id="rId3"/>
              </a:rPr>
              <a:t>inactivity</a:t>
            </a:r>
            <a:r>
              <a:rPr sz="2000" u="heavy" spc="-24" dirty="0">
                <a:uFill>
                  <a:solidFill>
                    <a:srgbClr val="4A5050"/>
                  </a:solidFill>
                </a:uFill>
                <a:latin typeface="Corbel"/>
                <a:cs typeface="Corbel"/>
                <a:hlinkClick r:id="rId3"/>
              </a:rPr>
              <a:t> </a:t>
            </a:r>
            <a:r>
              <a:rPr sz="2000" u="heavy" dirty="0">
                <a:uFill>
                  <a:solidFill>
                    <a:srgbClr val="4A5050"/>
                  </a:solidFill>
                </a:uFill>
                <a:latin typeface="Corbel"/>
                <a:cs typeface="Corbel"/>
                <a:hlinkClick r:id="rId3"/>
              </a:rPr>
              <a:t>in</a:t>
            </a:r>
            <a:r>
              <a:rPr sz="2000" u="heavy" spc="-24" dirty="0">
                <a:uFill>
                  <a:solidFill>
                    <a:srgbClr val="4A5050"/>
                  </a:solidFill>
                </a:uFill>
                <a:latin typeface="Corbel"/>
                <a:cs typeface="Corbel"/>
                <a:hlinkClick r:id="rId3"/>
              </a:rPr>
              <a:t> </a:t>
            </a:r>
            <a:r>
              <a:rPr sz="2000" u="heavy" spc="-12" dirty="0">
                <a:uFill>
                  <a:solidFill>
                    <a:srgbClr val="4A5050"/>
                  </a:solidFill>
                </a:uFill>
                <a:latin typeface="Corbel"/>
                <a:cs typeface="Corbel"/>
                <a:hlinkClick r:id="rId3"/>
              </a:rPr>
              <a:t>Europe</a:t>
            </a:r>
            <a:r>
              <a:rPr sz="2000" u="heavy" spc="-91" dirty="0">
                <a:uFill>
                  <a:solidFill>
                    <a:srgbClr val="4A5050"/>
                  </a:solidFill>
                </a:uFill>
                <a:latin typeface="Corbel"/>
                <a:cs typeface="Corbel"/>
                <a:hlinkClick r:id="rId3"/>
              </a:rPr>
              <a:t> </a:t>
            </a:r>
            <a:r>
              <a:rPr sz="2000" u="heavy" dirty="0">
                <a:uFill>
                  <a:solidFill>
                    <a:srgbClr val="4A5050"/>
                  </a:solidFill>
                </a:uFill>
                <a:latin typeface="Corbel"/>
                <a:cs typeface="Corbel"/>
                <a:hlinkClick r:id="rId3"/>
              </a:rPr>
              <a:t>An</a:t>
            </a:r>
            <a:r>
              <a:rPr sz="2000" u="heavy" spc="-6" dirty="0">
                <a:uFill>
                  <a:solidFill>
                    <a:srgbClr val="4A5050"/>
                  </a:solidFill>
                </a:uFill>
                <a:latin typeface="Corbel"/>
                <a:cs typeface="Corbel"/>
                <a:hlinkClick r:id="rId3"/>
              </a:rPr>
              <a:t> </a:t>
            </a:r>
            <a:r>
              <a:rPr sz="2000" u="heavy" dirty="0">
                <a:uFill>
                  <a:solidFill>
                    <a:srgbClr val="4A5050"/>
                  </a:solidFill>
                </a:uFill>
                <a:latin typeface="Corbel"/>
                <a:cs typeface="Corbel"/>
                <a:hlinkClick r:id="rId3"/>
              </a:rPr>
              <a:t>ISCA</a:t>
            </a:r>
            <a:r>
              <a:rPr sz="2000" u="heavy" spc="-12" dirty="0">
                <a:uFill>
                  <a:solidFill>
                    <a:srgbClr val="4A5050"/>
                  </a:solidFill>
                </a:uFill>
                <a:latin typeface="Corbel"/>
                <a:cs typeface="Corbel"/>
                <a:hlinkClick r:id="rId3"/>
              </a:rPr>
              <a:t> </a:t>
            </a:r>
            <a:r>
              <a:rPr sz="2000" u="heavy" dirty="0">
                <a:uFill>
                  <a:solidFill>
                    <a:srgbClr val="4A5050"/>
                  </a:solidFill>
                </a:uFill>
                <a:latin typeface="Corbel"/>
                <a:cs typeface="Corbel"/>
                <a:hlinkClick r:id="rId3"/>
              </a:rPr>
              <a:t>/</a:t>
            </a:r>
            <a:r>
              <a:rPr sz="2000" u="heavy" spc="-103" dirty="0">
                <a:uFill>
                  <a:solidFill>
                    <a:srgbClr val="4A5050"/>
                  </a:solidFill>
                </a:uFill>
                <a:latin typeface="Corbel"/>
                <a:cs typeface="Corbel"/>
                <a:hlinkClick r:id="rId3"/>
              </a:rPr>
              <a:t> </a:t>
            </a:r>
            <a:r>
              <a:rPr sz="2000" u="heavy" dirty="0">
                <a:uFill>
                  <a:solidFill>
                    <a:srgbClr val="4A5050"/>
                  </a:solidFill>
                </a:uFill>
                <a:latin typeface="Corbel"/>
                <a:cs typeface="Corbel"/>
                <a:hlinkClick r:id="rId3"/>
              </a:rPr>
              <a:t>Cebr</a:t>
            </a:r>
            <a:r>
              <a:rPr sz="2000" u="heavy" spc="12" dirty="0">
                <a:uFill>
                  <a:solidFill>
                    <a:srgbClr val="4A5050"/>
                  </a:solidFill>
                </a:uFill>
                <a:latin typeface="Corbel"/>
                <a:cs typeface="Corbel"/>
                <a:hlinkClick r:id="rId3"/>
              </a:rPr>
              <a:t> </a:t>
            </a:r>
            <a:r>
              <a:rPr sz="2000" u="heavy" dirty="0">
                <a:uFill>
                  <a:solidFill>
                    <a:srgbClr val="4A5050"/>
                  </a:solidFill>
                </a:uFill>
                <a:latin typeface="Corbel"/>
                <a:cs typeface="Corbel"/>
                <a:hlinkClick r:id="rId3"/>
              </a:rPr>
              <a:t>report</a:t>
            </a:r>
            <a:r>
              <a:rPr sz="2000" u="heavy" spc="-48" dirty="0">
                <a:uFill>
                  <a:solidFill>
                    <a:srgbClr val="4A5050"/>
                  </a:solidFill>
                </a:uFill>
                <a:latin typeface="Corbel"/>
                <a:cs typeface="Corbel"/>
                <a:hlinkClick r:id="rId3"/>
              </a:rPr>
              <a:t> </a:t>
            </a:r>
            <a:r>
              <a:rPr sz="2000" u="heavy" dirty="0">
                <a:uFill>
                  <a:solidFill>
                    <a:srgbClr val="4A5050"/>
                  </a:solidFill>
                </a:uFill>
                <a:latin typeface="Corbel"/>
                <a:cs typeface="Corbel"/>
                <a:hlinkClick r:id="rId3"/>
              </a:rPr>
              <a:t>June</a:t>
            </a:r>
            <a:r>
              <a:rPr sz="2000" u="heavy" spc="-12" dirty="0">
                <a:uFill>
                  <a:solidFill>
                    <a:srgbClr val="4A5050"/>
                  </a:solidFill>
                </a:uFill>
                <a:latin typeface="Corbel"/>
                <a:cs typeface="Corbel"/>
                <a:hlinkClick r:id="rId3"/>
              </a:rPr>
              <a:t> </a:t>
            </a:r>
            <a:r>
              <a:rPr sz="2000" u="heavy" dirty="0">
                <a:uFill>
                  <a:solidFill>
                    <a:srgbClr val="4A5050"/>
                  </a:solidFill>
                </a:uFill>
                <a:latin typeface="Corbel"/>
                <a:cs typeface="Corbel"/>
                <a:hlinkClick r:id="rId3"/>
              </a:rPr>
              <a:t>2015</a:t>
            </a:r>
            <a:r>
              <a:rPr sz="2000" dirty="0">
                <a:latin typeface="Corbel"/>
                <a:cs typeface="Corbel"/>
              </a:rPr>
              <a:t> </a:t>
            </a:r>
            <a:r>
              <a:rPr sz="2000" spc="-61" dirty="0">
                <a:latin typeface="Corbel"/>
                <a:cs typeface="Corbel"/>
              </a:rPr>
              <a:t>&amp; </a:t>
            </a:r>
            <a:r>
              <a:rPr sz="2000" u="heavy" dirty="0">
                <a:uFill>
                  <a:solidFill>
                    <a:srgbClr val="000000"/>
                  </a:solidFill>
                </a:uFill>
                <a:latin typeface="Corbel"/>
                <a:cs typeface="Corbel"/>
                <a:hlinkClick r:id="rId4"/>
              </a:rPr>
              <a:t>WHO</a:t>
            </a:r>
            <a:r>
              <a:rPr sz="2000" u="heavy" spc="-24" dirty="0">
                <a:uFill>
                  <a:solidFill>
                    <a:srgbClr val="000000"/>
                  </a:solidFill>
                </a:uFill>
                <a:latin typeface="Corbel"/>
                <a:cs typeface="Corbel"/>
                <a:hlinkClick r:id="rId4"/>
              </a:rPr>
              <a:t> </a:t>
            </a:r>
            <a:r>
              <a:rPr sz="2000" u="heavy" dirty="0">
                <a:uFill>
                  <a:solidFill>
                    <a:srgbClr val="000000"/>
                  </a:solidFill>
                </a:uFill>
                <a:latin typeface="Corbel"/>
                <a:cs typeface="Corbel"/>
                <a:hlinkClick r:id="rId4"/>
              </a:rPr>
              <a:t>Infographic:</a:t>
            </a:r>
            <a:r>
              <a:rPr sz="2000" u="heavy" spc="-48" dirty="0">
                <a:uFill>
                  <a:solidFill>
                    <a:srgbClr val="000000"/>
                  </a:solidFill>
                </a:uFill>
                <a:latin typeface="Corbel"/>
                <a:cs typeface="Corbel"/>
                <a:hlinkClick r:id="rId4"/>
              </a:rPr>
              <a:t> </a:t>
            </a:r>
            <a:r>
              <a:rPr sz="2000" u="heavy" dirty="0">
                <a:uFill>
                  <a:solidFill>
                    <a:srgbClr val="000000"/>
                  </a:solidFill>
                </a:uFill>
                <a:latin typeface="Corbel"/>
                <a:cs typeface="Corbel"/>
                <a:hlinkClick r:id="rId4"/>
              </a:rPr>
              <a:t>Make</a:t>
            </a:r>
            <a:r>
              <a:rPr sz="2000" u="heavy" spc="-24" dirty="0">
                <a:uFill>
                  <a:solidFill>
                    <a:srgbClr val="000000"/>
                  </a:solidFill>
                </a:uFill>
                <a:latin typeface="Corbel"/>
                <a:cs typeface="Corbel"/>
                <a:hlinkClick r:id="rId4"/>
              </a:rPr>
              <a:t> </a:t>
            </a:r>
            <a:r>
              <a:rPr sz="2000" u="heavy" dirty="0">
                <a:uFill>
                  <a:solidFill>
                    <a:srgbClr val="000000"/>
                  </a:solidFill>
                </a:uFill>
                <a:latin typeface="Corbel"/>
                <a:cs typeface="Corbel"/>
                <a:hlinkClick r:id="rId4"/>
              </a:rPr>
              <a:t>physical</a:t>
            </a:r>
            <a:r>
              <a:rPr sz="2000" u="heavy" spc="-30" dirty="0">
                <a:uFill>
                  <a:solidFill>
                    <a:srgbClr val="000000"/>
                  </a:solidFill>
                </a:uFill>
                <a:latin typeface="Corbel"/>
                <a:cs typeface="Corbel"/>
                <a:hlinkClick r:id="rId4"/>
              </a:rPr>
              <a:t> </a:t>
            </a:r>
            <a:r>
              <a:rPr sz="2000" u="heavy" dirty="0">
                <a:uFill>
                  <a:solidFill>
                    <a:srgbClr val="000000"/>
                  </a:solidFill>
                </a:uFill>
                <a:latin typeface="Corbel"/>
                <a:cs typeface="Corbel"/>
                <a:hlinkClick r:id="rId4"/>
              </a:rPr>
              <a:t>activity</a:t>
            </a:r>
            <a:r>
              <a:rPr sz="2000" u="heavy" spc="-6" dirty="0">
                <a:uFill>
                  <a:solidFill>
                    <a:srgbClr val="000000"/>
                  </a:solidFill>
                </a:uFill>
                <a:latin typeface="Corbel"/>
                <a:cs typeface="Corbel"/>
                <a:hlinkClick r:id="rId4"/>
              </a:rPr>
              <a:t> </a:t>
            </a:r>
            <a:r>
              <a:rPr sz="2000" u="heavy" dirty="0">
                <a:uFill>
                  <a:solidFill>
                    <a:srgbClr val="000000"/>
                  </a:solidFill>
                </a:uFill>
                <a:latin typeface="Corbel"/>
                <a:cs typeface="Corbel"/>
                <a:hlinkClick r:id="rId4"/>
              </a:rPr>
              <a:t>a</a:t>
            </a:r>
            <a:r>
              <a:rPr sz="2000" u="heavy" spc="-24" dirty="0">
                <a:uFill>
                  <a:solidFill>
                    <a:srgbClr val="000000"/>
                  </a:solidFill>
                </a:uFill>
                <a:latin typeface="Corbel"/>
                <a:cs typeface="Corbel"/>
                <a:hlinkClick r:id="rId4"/>
              </a:rPr>
              <a:t> </a:t>
            </a:r>
            <a:r>
              <a:rPr sz="2000" u="heavy" dirty="0">
                <a:uFill>
                  <a:solidFill>
                    <a:srgbClr val="000000"/>
                  </a:solidFill>
                </a:uFill>
                <a:latin typeface="Corbel"/>
                <a:cs typeface="Corbel"/>
                <a:hlinkClick r:id="rId4"/>
              </a:rPr>
              <a:t>part</a:t>
            </a:r>
            <a:r>
              <a:rPr sz="2000" u="heavy" spc="-12" dirty="0">
                <a:uFill>
                  <a:solidFill>
                    <a:srgbClr val="000000"/>
                  </a:solidFill>
                </a:uFill>
                <a:latin typeface="Corbel"/>
                <a:cs typeface="Corbel"/>
                <a:hlinkClick r:id="rId4"/>
              </a:rPr>
              <a:t> </a:t>
            </a:r>
            <a:r>
              <a:rPr sz="2000" u="heavy" dirty="0">
                <a:uFill>
                  <a:solidFill>
                    <a:srgbClr val="000000"/>
                  </a:solidFill>
                </a:uFill>
                <a:latin typeface="Corbel"/>
                <a:cs typeface="Corbel"/>
                <a:hlinkClick r:id="rId4"/>
              </a:rPr>
              <a:t>of</a:t>
            </a:r>
            <a:r>
              <a:rPr sz="2000" u="heavy" spc="-18" dirty="0">
                <a:uFill>
                  <a:solidFill>
                    <a:srgbClr val="000000"/>
                  </a:solidFill>
                </a:uFill>
                <a:latin typeface="Corbel"/>
                <a:cs typeface="Corbel"/>
                <a:hlinkClick r:id="rId4"/>
              </a:rPr>
              <a:t> </a:t>
            </a:r>
            <a:r>
              <a:rPr sz="2000" u="heavy" dirty="0">
                <a:uFill>
                  <a:solidFill>
                    <a:srgbClr val="000000"/>
                  </a:solidFill>
                </a:uFill>
                <a:latin typeface="Corbel"/>
                <a:cs typeface="Corbel"/>
                <a:hlinkClick r:id="rId4"/>
              </a:rPr>
              <a:t>daily</a:t>
            </a:r>
            <a:r>
              <a:rPr sz="2000" u="heavy" spc="-24" dirty="0">
                <a:uFill>
                  <a:solidFill>
                    <a:srgbClr val="000000"/>
                  </a:solidFill>
                </a:uFill>
                <a:latin typeface="Corbel"/>
                <a:cs typeface="Corbel"/>
                <a:hlinkClick r:id="rId4"/>
              </a:rPr>
              <a:t> </a:t>
            </a:r>
            <a:r>
              <a:rPr sz="2000" u="heavy" dirty="0">
                <a:uFill>
                  <a:solidFill>
                    <a:srgbClr val="000000"/>
                  </a:solidFill>
                </a:uFill>
                <a:latin typeface="Corbel"/>
                <a:cs typeface="Corbel"/>
                <a:hlinkClick r:id="rId4"/>
              </a:rPr>
              <a:t>life</a:t>
            </a:r>
            <a:r>
              <a:rPr sz="2000" u="heavy" spc="-18" dirty="0">
                <a:uFill>
                  <a:solidFill>
                    <a:srgbClr val="000000"/>
                  </a:solidFill>
                </a:uFill>
                <a:latin typeface="Corbel"/>
                <a:cs typeface="Corbel"/>
                <a:hlinkClick r:id="rId4"/>
              </a:rPr>
              <a:t> </a:t>
            </a:r>
            <a:r>
              <a:rPr sz="2000" u="heavy" dirty="0">
                <a:uFill>
                  <a:solidFill>
                    <a:srgbClr val="000000"/>
                  </a:solidFill>
                </a:uFill>
                <a:latin typeface="Corbel"/>
                <a:cs typeface="Corbel"/>
                <a:hlinkClick r:id="rId4"/>
              </a:rPr>
              <a:t>during all</a:t>
            </a:r>
            <a:r>
              <a:rPr sz="2000" u="heavy" spc="-24" dirty="0">
                <a:uFill>
                  <a:solidFill>
                    <a:srgbClr val="000000"/>
                  </a:solidFill>
                </a:uFill>
                <a:latin typeface="Corbel"/>
                <a:cs typeface="Corbel"/>
                <a:hlinkClick r:id="rId4"/>
              </a:rPr>
              <a:t> </a:t>
            </a:r>
            <a:r>
              <a:rPr sz="2000" u="heavy" dirty="0">
                <a:uFill>
                  <a:solidFill>
                    <a:srgbClr val="000000"/>
                  </a:solidFill>
                </a:uFill>
                <a:latin typeface="Corbel"/>
                <a:cs typeface="Corbel"/>
                <a:hlinkClick r:id="rId4"/>
              </a:rPr>
              <a:t>stages</a:t>
            </a:r>
            <a:r>
              <a:rPr sz="2000" u="heavy" spc="-18" dirty="0">
                <a:uFill>
                  <a:solidFill>
                    <a:srgbClr val="000000"/>
                  </a:solidFill>
                </a:uFill>
                <a:latin typeface="Corbel"/>
                <a:cs typeface="Corbel"/>
                <a:hlinkClick r:id="rId4"/>
              </a:rPr>
              <a:t> </a:t>
            </a:r>
            <a:r>
              <a:rPr sz="2000" u="heavy" dirty="0">
                <a:uFill>
                  <a:solidFill>
                    <a:srgbClr val="000000"/>
                  </a:solidFill>
                </a:uFill>
                <a:latin typeface="Corbel"/>
                <a:cs typeface="Corbel"/>
                <a:hlinkClick r:id="rId4"/>
              </a:rPr>
              <a:t>of</a:t>
            </a:r>
            <a:r>
              <a:rPr sz="2000" u="heavy" spc="-18" dirty="0">
                <a:uFill>
                  <a:solidFill>
                    <a:srgbClr val="000000"/>
                  </a:solidFill>
                </a:uFill>
                <a:latin typeface="Corbel"/>
                <a:cs typeface="Corbel"/>
                <a:hlinkClick r:id="rId4"/>
              </a:rPr>
              <a:t> </a:t>
            </a:r>
            <a:r>
              <a:rPr sz="2000" u="heavy" spc="-24" dirty="0">
                <a:uFill>
                  <a:solidFill>
                    <a:srgbClr val="000000"/>
                  </a:solidFill>
                </a:uFill>
                <a:latin typeface="Corbel"/>
                <a:cs typeface="Corbel"/>
                <a:hlinkClick r:id="rId4"/>
              </a:rPr>
              <a:t>life</a:t>
            </a:r>
            <a:endParaRPr sz="2000" dirty="0">
              <a:latin typeface="Corbel"/>
              <a:cs typeface="Corbe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779708" y="2099964"/>
            <a:ext cx="11136192" cy="1754326"/>
          </a:xfrm>
          <a:prstGeom prst="rect">
            <a:avLst/>
          </a:prstGeom>
          <a:noFill/>
        </p:spPr>
        <p:txBody>
          <a:bodyPr wrap="squar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lang="lv-LV" sz="5400" spc="300">
                <a:solidFill>
                  <a:schemeClr val="tx2"/>
                </a:solidFill>
                <a:latin typeface="+mj-lt"/>
              </a:rPr>
              <a:t>Kā Tu uzzināji par šo āra trenažieru laukumu?</a:t>
            </a:r>
            <a:endParaRPr lang="lv-LV" sz="5400" spc="300" dirty="0">
              <a:solidFill>
                <a:schemeClr val="tx2"/>
              </a:solidFill>
              <a:latin typeface="+mj-lt"/>
            </a:endParaRPr>
          </a:p>
        </p:txBody>
      </p:sp>
      <p:sp>
        <p:nvSpPr>
          <p:cNvPr id="17" name="TextBox 16"/>
          <p:cNvSpPr txBox="1"/>
          <p:nvPr/>
        </p:nvSpPr>
        <p:spPr>
          <a:xfrm>
            <a:off x="1847442" y="1639826"/>
            <a:ext cx="4777270" cy="400110"/>
          </a:xfrm>
          <a:prstGeom prst="rect">
            <a:avLst/>
          </a:prstGeom>
          <a:noFill/>
        </p:spPr>
        <p:txBody>
          <a:bodyPr wrap="non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CASE: R</a:t>
            </a:r>
            <a:r>
              <a:rPr kumimoji="0" lang="lv-LV" sz="2000" b="0" i="0" u="none" strike="noStrike" kern="1200" cap="none" spc="1200" normalizeH="0" baseline="0" noProof="0" dirty="0">
                <a:ln>
                  <a:noFill/>
                </a:ln>
                <a:solidFill>
                  <a:srgbClr val="000000"/>
                </a:solidFill>
                <a:effectLst/>
                <a:uLnTx/>
                <a:uFillTx/>
                <a:latin typeface="Corbel"/>
                <a:ea typeface="Montserrat" charset="0"/>
                <a:cs typeface="Montserrat" charset="0"/>
              </a:rPr>
              <a:t>ĪGA, </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Brasa</a:t>
            </a:r>
          </a:p>
        </p:txBody>
      </p:sp>
      <p:graphicFrame>
        <p:nvGraphicFramePr>
          <p:cNvPr id="26" name="Chart">
            <a:extLst>
              <a:ext uri="{FF2B5EF4-FFF2-40B4-BE49-F238E27FC236}">
                <a16:creationId xmlns:a16="http://schemas.microsoft.com/office/drawing/2014/main" id="{05949D0B-8EA9-4CDB-81A9-C1A817590B55}"/>
              </a:ext>
            </a:extLst>
          </p:cNvPr>
          <p:cNvGraphicFramePr>
            <a:graphicFrameLocks noGrp="1"/>
          </p:cNvGraphicFramePr>
          <p:nvPr>
            <p:extLst>
              <p:ext uri="{D42A27DB-BD31-4B8C-83A1-F6EECF244321}">
                <p14:modId xmlns:p14="http://schemas.microsoft.com/office/powerpoint/2010/main" val="3715150348"/>
              </p:ext>
            </p:extLst>
          </p:nvPr>
        </p:nvGraphicFramePr>
        <p:xfrm>
          <a:off x="1633443" y="4445873"/>
          <a:ext cx="12067472" cy="61172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Kuvan paikkamerkki 4">
            <a:extLst>
              <a:ext uri="{FF2B5EF4-FFF2-40B4-BE49-F238E27FC236}">
                <a16:creationId xmlns:a16="http://schemas.microsoft.com/office/drawing/2014/main" id="{C7706DD3-6004-4146-97FB-6EE3C2E4F550}"/>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5149" b="5149"/>
          <a:stretch/>
        </p:blipFill>
        <p:spPr>
          <a:xfrm>
            <a:off x="14209184" y="0"/>
            <a:ext cx="10193866" cy="13716000"/>
          </a:xfrm>
        </p:spPr>
      </p:pic>
      <p:sp>
        <p:nvSpPr>
          <p:cNvPr id="4" name="Tekstiruutu 3">
            <a:extLst>
              <a:ext uri="{FF2B5EF4-FFF2-40B4-BE49-F238E27FC236}">
                <a16:creationId xmlns:a16="http://schemas.microsoft.com/office/drawing/2014/main" id="{70CA0B71-BA7B-655A-2961-B453F1CEC7E1}"/>
              </a:ext>
            </a:extLst>
          </p:cNvPr>
          <p:cNvSpPr txBox="1"/>
          <p:nvPr/>
        </p:nvSpPr>
        <p:spPr>
          <a:xfrm>
            <a:off x="3611880" y="11154656"/>
            <a:ext cx="12198096" cy="1015663"/>
          </a:xfrm>
          <a:prstGeom prst="rect">
            <a:avLst/>
          </a:prstGeom>
          <a:noFill/>
        </p:spPr>
        <p:txBody>
          <a:bodyPr wrap="square">
            <a:spAutoFit/>
          </a:bodyPr>
          <a:lstStyle/>
          <a:p>
            <a:r>
              <a:rPr lang="lv-LV" sz="2000" dirty="0"/>
              <a:t>No cita avota</a:t>
            </a:r>
            <a:r>
              <a:rPr lang="fi-FI" sz="2000" dirty="0"/>
              <a:t>:</a:t>
            </a:r>
          </a:p>
          <a:p>
            <a:pPr marL="342900" indent="-342900">
              <a:buFont typeface="Arial" panose="020B0604020202020204" pitchFamily="34" charset="0"/>
              <a:buChar char="•"/>
            </a:pPr>
            <a:r>
              <a:rPr lang="lv-LV" sz="2000" dirty="0"/>
              <a:t>Parasti eju </a:t>
            </a:r>
            <a:r>
              <a:rPr lang="lv-LV" sz="2000" dirty="0" err="1"/>
              <a:t>trenneties</a:t>
            </a:r>
            <a:r>
              <a:rPr lang="lv-LV" sz="2000" dirty="0"/>
              <a:t> uz āra stieņiem kur ir netālu, tad ievēroju.</a:t>
            </a:r>
          </a:p>
          <a:p>
            <a:endParaRPr lang="lv-LV" sz="2000" dirty="0"/>
          </a:p>
        </p:txBody>
      </p:sp>
    </p:spTree>
    <p:extLst>
      <p:ext uri="{BB962C8B-B14F-4D97-AF65-F5344CB8AC3E}">
        <p14:creationId xmlns:p14="http://schemas.microsoft.com/office/powerpoint/2010/main" val="3278810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n paikkamerkki 4">
            <a:extLst>
              <a:ext uri="{FF2B5EF4-FFF2-40B4-BE49-F238E27FC236}">
                <a16:creationId xmlns:a16="http://schemas.microsoft.com/office/drawing/2014/main" id="{859F4DDF-50A0-4B77-B51D-4C4800851D06}"/>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8998" r="43457"/>
          <a:stretch/>
        </p:blipFill>
        <p:spPr>
          <a:xfrm>
            <a:off x="1" y="0"/>
            <a:ext cx="7720985" cy="13716000"/>
          </a:xfrm>
        </p:spPr>
      </p:pic>
      <p:sp>
        <p:nvSpPr>
          <p:cNvPr id="26" name="TextBox 15">
            <a:extLst>
              <a:ext uri="{FF2B5EF4-FFF2-40B4-BE49-F238E27FC236}">
                <a16:creationId xmlns:a16="http://schemas.microsoft.com/office/drawing/2014/main" id="{57FDB958-0EB5-40D4-B246-0058BAB92E89}"/>
              </a:ext>
            </a:extLst>
          </p:cNvPr>
          <p:cNvSpPr txBox="1"/>
          <p:nvPr/>
        </p:nvSpPr>
        <p:spPr>
          <a:xfrm>
            <a:off x="10433295" y="1847757"/>
            <a:ext cx="11568739" cy="1569660"/>
          </a:xfrm>
          <a:prstGeom prst="rect">
            <a:avLst/>
          </a:prstGeom>
          <a:noFill/>
        </p:spPr>
        <p:txBody>
          <a:bodyPr wrap="squar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sv-SE" sz="4800" b="0" i="0" u="none" strike="noStrike" kern="1200" cap="none" spc="300" normalizeH="0" baseline="0" noProof="0" dirty="0" err="1">
                <a:ln>
                  <a:noFill/>
                </a:ln>
                <a:solidFill>
                  <a:srgbClr val="000000"/>
                </a:solidFill>
                <a:effectLst/>
                <a:uLnTx/>
                <a:uFillTx/>
                <a:latin typeface="Corbel"/>
                <a:ea typeface="+mn-ea"/>
                <a:cs typeface="+mn-cs"/>
              </a:rPr>
              <a:t>Kāpēc</a:t>
            </a:r>
            <a:r>
              <a:rPr kumimoji="0" lang="sv-SE" sz="4800" b="0" i="0" u="none" strike="noStrike" kern="1200" cap="none" spc="300" normalizeH="0" baseline="0" noProof="0" dirty="0">
                <a:ln>
                  <a:noFill/>
                </a:ln>
                <a:solidFill>
                  <a:srgbClr val="000000"/>
                </a:solidFill>
                <a:effectLst/>
                <a:uLnTx/>
                <a:uFillTx/>
                <a:latin typeface="Corbel"/>
                <a:ea typeface="+mn-ea"/>
                <a:cs typeface="+mn-cs"/>
              </a:rPr>
              <a:t> </a:t>
            </a:r>
            <a:r>
              <a:rPr kumimoji="0" lang="sv-SE" sz="4800" b="0" i="0" u="none" strike="noStrike" kern="1200" cap="none" spc="300" normalizeH="0" baseline="0" noProof="0" dirty="0" err="1">
                <a:ln>
                  <a:noFill/>
                </a:ln>
                <a:solidFill>
                  <a:srgbClr val="000000"/>
                </a:solidFill>
                <a:effectLst/>
                <a:uLnTx/>
                <a:uFillTx/>
                <a:latin typeface="Corbel"/>
                <a:ea typeface="+mn-ea"/>
                <a:cs typeface="+mn-cs"/>
              </a:rPr>
              <a:t>izvēlies</a:t>
            </a:r>
            <a:r>
              <a:rPr kumimoji="0" lang="sv-SE" sz="4800" b="0" i="0" u="none" strike="noStrike" kern="1200" cap="none" spc="300" normalizeH="0" baseline="0" noProof="0" dirty="0">
                <a:ln>
                  <a:noFill/>
                </a:ln>
                <a:solidFill>
                  <a:srgbClr val="000000"/>
                </a:solidFill>
                <a:effectLst/>
                <a:uLnTx/>
                <a:uFillTx/>
                <a:latin typeface="Corbel"/>
                <a:ea typeface="+mn-ea"/>
                <a:cs typeface="+mn-cs"/>
              </a:rPr>
              <a:t> </a:t>
            </a:r>
            <a:r>
              <a:rPr kumimoji="0" lang="sv-SE" sz="4800" b="0" i="0" u="none" strike="noStrike" kern="1200" cap="none" spc="300" normalizeH="0" baseline="0" noProof="0" dirty="0" err="1">
                <a:ln>
                  <a:noFill/>
                </a:ln>
                <a:solidFill>
                  <a:srgbClr val="000000"/>
                </a:solidFill>
                <a:effectLst/>
                <a:uLnTx/>
                <a:uFillTx/>
                <a:latin typeface="Corbel"/>
                <a:ea typeface="+mn-ea"/>
                <a:cs typeface="+mn-cs"/>
              </a:rPr>
              <a:t>šo</a:t>
            </a:r>
            <a:r>
              <a:rPr kumimoji="0" lang="sv-SE" sz="4800" b="0" i="0" u="none" strike="noStrike" kern="1200" cap="none" spc="300" normalizeH="0" baseline="0" noProof="0" dirty="0">
                <a:ln>
                  <a:noFill/>
                </a:ln>
                <a:solidFill>
                  <a:srgbClr val="000000"/>
                </a:solidFill>
                <a:effectLst/>
                <a:uLnTx/>
                <a:uFillTx/>
                <a:latin typeface="Corbel"/>
                <a:ea typeface="+mn-ea"/>
                <a:cs typeface="+mn-cs"/>
              </a:rPr>
              <a:t> </a:t>
            </a:r>
            <a:r>
              <a:rPr kumimoji="0" lang="sv-SE" sz="4800" b="0" i="0" u="none" strike="noStrike" kern="1200" cap="none" spc="300" normalizeH="0" baseline="0" noProof="0" dirty="0" err="1">
                <a:ln>
                  <a:noFill/>
                </a:ln>
                <a:solidFill>
                  <a:srgbClr val="000000"/>
                </a:solidFill>
                <a:effectLst/>
                <a:uLnTx/>
                <a:uFillTx/>
                <a:latin typeface="Corbel"/>
                <a:ea typeface="+mn-ea"/>
                <a:cs typeface="+mn-cs"/>
              </a:rPr>
              <a:t>āra</a:t>
            </a:r>
            <a:r>
              <a:rPr kumimoji="0" lang="sv-SE" sz="4800" b="0" i="0" u="none" strike="noStrike" kern="1200" cap="none" spc="300" normalizeH="0" baseline="0" noProof="0" dirty="0">
                <a:ln>
                  <a:noFill/>
                </a:ln>
                <a:solidFill>
                  <a:srgbClr val="000000"/>
                </a:solidFill>
                <a:effectLst/>
                <a:uLnTx/>
                <a:uFillTx/>
                <a:latin typeface="Corbel"/>
                <a:ea typeface="+mn-ea"/>
                <a:cs typeface="+mn-cs"/>
              </a:rPr>
              <a:t> </a:t>
            </a:r>
            <a:r>
              <a:rPr kumimoji="0" lang="sv-SE" sz="4800" b="0" i="0" u="none" strike="noStrike" kern="1200" cap="none" spc="300" normalizeH="0" baseline="0" noProof="0" dirty="0" err="1">
                <a:ln>
                  <a:noFill/>
                </a:ln>
                <a:solidFill>
                  <a:srgbClr val="000000"/>
                </a:solidFill>
                <a:effectLst/>
                <a:uLnTx/>
                <a:uFillTx/>
                <a:latin typeface="Corbel"/>
                <a:ea typeface="+mn-ea"/>
                <a:cs typeface="+mn-cs"/>
              </a:rPr>
              <a:t>trenažieru</a:t>
            </a:r>
            <a:r>
              <a:rPr kumimoji="0" lang="sv-SE" sz="4800" b="0" i="0" u="none" strike="noStrike" kern="1200" cap="none" spc="300" normalizeH="0" baseline="0" noProof="0" dirty="0">
                <a:ln>
                  <a:noFill/>
                </a:ln>
                <a:solidFill>
                  <a:srgbClr val="000000"/>
                </a:solidFill>
                <a:effectLst/>
                <a:uLnTx/>
                <a:uFillTx/>
                <a:latin typeface="Corbel"/>
                <a:ea typeface="+mn-ea"/>
                <a:cs typeface="+mn-cs"/>
              </a:rPr>
              <a:t> </a:t>
            </a:r>
            <a:r>
              <a:rPr kumimoji="0" lang="sv-SE" sz="4800" b="0" i="0" u="none" strike="noStrike" kern="1200" cap="none" spc="300" normalizeH="0" baseline="0" noProof="0" dirty="0" err="1">
                <a:ln>
                  <a:noFill/>
                </a:ln>
                <a:solidFill>
                  <a:srgbClr val="000000"/>
                </a:solidFill>
                <a:effectLst/>
                <a:uLnTx/>
                <a:uFillTx/>
                <a:latin typeface="Corbel"/>
                <a:ea typeface="+mn-ea"/>
                <a:cs typeface="+mn-cs"/>
              </a:rPr>
              <a:t>laukumu</a:t>
            </a:r>
            <a:r>
              <a:rPr kumimoji="0" lang="sv-SE" sz="4800" b="0" i="0" u="none" strike="noStrike" kern="1200" cap="none" spc="300" normalizeH="0" baseline="0" noProof="0" dirty="0">
                <a:ln>
                  <a:noFill/>
                </a:ln>
                <a:solidFill>
                  <a:srgbClr val="000000"/>
                </a:solidFill>
                <a:effectLst/>
                <a:uLnTx/>
                <a:uFillTx/>
                <a:latin typeface="Corbel"/>
                <a:ea typeface="+mn-ea"/>
                <a:cs typeface="+mn-cs"/>
              </a:rPr>
              <a:t>?</a:t>
            </a:r>
          </a:p>
        </p:txBody>
      </p:sp>
      <p:sp>
        <p:nvSpPr>
          <p:cNvPr id="28" name="TextBox 16">
            <a:extLst>
              <a:ext uri="{FF2B5EF4-FFF2-40B4-BE49-F238E27FC236}">
                <a16:creationId xmlns:a16="http://schemas.microsoft.com/office/drawing/2014/main" id="{249963B1-9A9D-4E3E-AF04-BC2B739A3984}"/>
              </a:ext>
            </a:extLst>
          </p:cNvPr>
          <p:cNvSpPr txBox="1"/>
          <p:nvPr/>
        </p:nvSpPr>
        <p:spPr>
          <a:xfrm>
            <a:off x="15306616" y="1367616"/>
            <a:ext cx="3139001" cy="400110"/>
          </a:xfrm>
          <a:prstGeom prst="rect">
            <a:avLst/>
          </a:prstGeom>
          <a:noFill/>
        </p:spPr>
        <p:txBody>
          <a:bodyPr wrap="non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R</a:t>
            </a:r>
            <a:r>
              <a:rPr kumimoji="0" lang="lv-LV" sz="2000" b="0" i="0" u="none" strike="noStrike" kern="1200" cap="none" spc="1200" normalizeH="0" baseline="0" noProof="0" dirty="0">
                <a:ln>
                  <a:noFill/>
                </a:ln>
                <a:solidFill>
                  <a:srgbClr val="000000"/>
                </a:solidFill>
                <a:effectLst/>
                <a:uLnTx/>
                <a:uFillTx/>
                <a:latin typeface="Corbel"/>
                <a:ea typeface="Montserrat" charset="0"/>
                <a:cs typeface="Montserrat" charset="0"/>
              </a:rPr>
              <a:t>ĪGA, </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Brasa</a:t>
            </a:r>
          </a:p>
        </p:txBody>
      </p:sp>
      <p:graphicFrame>
        <p:nvGraphicFramePr>
          <p:cNvPr id="29" name="Chart">
            <a:extLst>
              <a:ext uri="{FF2B5EF4-FFF2-40B4-BE49-F238E27FC236}">
                <a16:creationId xmlns:a16="http://schemas.microsoft.com/office/drawing/2014/main" id="{03C9B79E-31AE-4F55-95CB-EE3B6AB71789}"/>
              </a:ext>
            </a:extLst>
          </p:cNvPr>
          <p:cNvGraphicFramePr>
            <a:graphicFrameLocks noGrp="1"/>
          </p:cNvGraphicFramePr>
          <p:nvPr>
            <p:extLst>
              <p:ext uri="{D42A27DB-BD31-4B8C-83A1-F6EECF244321}">
                <p14:modId xmlns:p14="http://schemas.microsoft.com/office/powerpoint/2010/main" val="3775580782"/>
              </p:ext>
            </p:extLst>
          </p:nvPr>
        </p:nvGraphicFramePr>
        <p:xfrm>
          <a:off x="8176109" y="4022233"/>
          <a:ext cx="15355046" cy="7846009"/>
        </p:xfrm>
        <a:graphic>
          <a:graphicData uri="http://schemas.openxmlformats.org/drawingml/2006/chart">
            <c:chart xmlns:c="http://schemas.openxmlformats.org/drawingml/2006/chart" xmlns:r="http://schemas.openxmlformats.org/officeDocument/2006/relationships" r:id="rId4"/>
          </a:graphicData>
        </a:graphic>
      </p:graphicFrame>
      <p:sp>
        <p:nvSpPr>
          <p:cNvPr id="4" name="Tekstiruutu 3">
            <a:extLst>
              <a:ext uri="{FF2B5EF4-FFF2-40B4-BE49-F238E27FC236}">
                <a16:creationId xmlns:a16="http://schemas.microsoft.com/office/drawing/2014/main" id="{E3CC52CD-CA9A-0F7A-7A17-19BE37213B39}"/>
              </a:ext>
            </a:extLst>
          </p:cNvPr>
          <p:cNvSpPr txBox="1"/>
          <p:nvPr/>
        </p:nvSpPr>
        <p:spPr>
          <a:xfrm>
            <a:off x="10562190" y="11688228"/>
            <a:ext cx="12188952" cy="1877437"/>
          </a:xfrm>
          <a:prstGeom prst="rect">
            <a:avLst/>
          </a:prstGeom>
          <a:noFill/>
        </p:spPr>
        <p:txBody>
          <a:bodyPr wrap="square">
            <a:spAutoFit/>
          </a:bodyPr>
          <a:lstStyle/>
          <a:p>
            <a:r>
              <a:rPr lang="lv-LV" sz="2000" dirty="0"/>
              <a:t>Cits</a:t>
            </a:r>
            <a:r>
              <a:rPr lang="lv-LV" dirty="0"/>
              <a:t> </a:t>
            </a:r>
            <a:r>
              <a:rPr lang="lv-LV" sz="2000" dirty="0"/>
              <a:t>iemesls? Lūdzu, precizē:</a:t>
            </a:r>
          </a:p>
          <a:p>
            <a:pPr marL="342900" indent="-342900">
              <a:buFont typeface="Arial" panose="020B0604020202020204" pitchFamily="34" charset="0"/>
              <a:buChar char="•"/>
            </a:pPr>
            <a:r>
              <a:rPr lang="lv-LV" sz="2000" dirty="0"/>
              <a:t>Ar bērniem</a:t>
            </a:r>
          </a:p>
          <a:p>
            <a:pPr marL="342900" indent="-342900">
              <a:buFont typeface="Arial" panose="020B0604020202020204" pitchFamily="34" charset="0"/>
              <a:buChar char="•"/>
            </a:pPr>
            <a:r>
              <a:rPr lang="lv-LV" sz="2000" dirty="0"/>
              <a:t>Varu pavadīt laiku aktīvi ar ģimeni un draugiem.</a:t>
            </a:r>
          </a:p>
          <a:p>
            <a:pPr marL="342900" indent="-342900">
              <a:buFont typeface="Arial" panose="020B0604020202020204" pitchFamily="34" charset="0"/>
              <a:buChar char="•"/>
            </a:pPr>
            <a:r>
              <a:rPr lang="lv-LV" sz="2000" dirty="0"/>
              <a:t>Patīk sportot</a:t>
            </a:r>
          </a:p>
          <a:p>
            <a:endParaRPr lang="fi-FI" sz="2000" dirty="0"/>
          </a:p>
        </p:txBody>
      </p:sp>
    </p:spTree>
    <p:extLst>
      <p:ext uri="{BB962C8B-B14F-4D97-AF65-F5344CB8AC3E}">
        <p14:creationId xmlns:p14="http://schemas.microsoft.com/office/powerpoint/2010/main" val="1650951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n paikkamerkki 4">
            <a:extLst>
              <a:ext uri="{FF2B5EF4-FFF2-40B4-BE49-F238E27FC236}">
                <a16:creationId xmlns:a16="http://schemas.microsoft.com/office/drawing/2014/main" id="{859F4DDF-50A0-4B77-B51D-4C4800851D06}"/>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5724" r="34778"/>
          <a:stretch/>
        </p:blipFill>
        <p:spPr>
          <a:xfrm>
            <a:off x="1" y="0"/>
            <a:ext cx="10193866" cy="13716000"/>
          </a:xfrm>
        </p:spPr>
      </p:pic>
      <p:sp>
        <p:nvSpPr>
          <p:cNvPr id="26" name="TextBox 15">
            <a:extLst>
              <a:ext uri="{FF2B5EF4-FFF2-40B4-BE49-F238E27FC236}">
                <a16:creationId xmlns:a16="http://schemas.microsoft.com/office/drawing/2014/main" id="{57FDB958-0EB5-40D4-B246-0058BAB92E89}"/>
              </a:ext>
            </a:extLst>
          </p:cNvPr>
          <p:cNvSpPr txBox="1"/>
          <p:nvPr/>
        </p:nvSpPr>
        <p:spPr>
          <a:xfrm>
            <a:off x="11685708" y="2038686"/>
            <a:ext cx="10869492" cy="2554545"/>
          </a:xfrm>
          <a:prstGeom prst="rect">
            <a:avLst/>
          </a:prstGeom>
          <a:noFill/>
        </p:spPr>
        <p:txBody>
          <a:bodyPr wrap="square" rtlCol="0">
            <a:spAutoFit/>
          </a:bodyPr>
          <a:lstStyle/>
          <a:p>
            <a:r>
              <a:rPr lang="lv-LV" sz="4000" spc="300" dirty="0">
                <a:solidFill>
                  <a:schemeClr val="tx2"/>
                </a:solidFill>
                <a:latin typeface="+mj-lt"/>
                <a:ea typeface="Montserrat" charset="0"/>
                <a:cs typeface="Montserrat" charset="0"/>
              </a:rPr>
              <a:t>Es uzskatu, ka šis āra trenažieru laukums lieliski papildina pašvaldības piedāvājumu attiecībā uz brīvpieejas sporta infrastruktūru un tam šeit būtu jāpaliek</a:t>
            </a:r>
          </a:p>
        </p:txBody>
      </p:sp>
      <p:sp>
        <p:nvSpPr>
          <p:cNvPr id="28" name="TextBox 16">
            <a:extLst>
              <a:ext uri="{FF2B5EF4-FFF2-40B4-BE49-F238E27FC236}">
                <a16:creationId xmlns:a16="http://schemas.microsoft.com/office/drawing/2014/main" id="{249963B1-9A9D-4E3E-AF04-BC2B739A3984}"/>
              </a:ext>
            </a:extLst>
          </p:cNvPr>
          <p:cNvSpPr txBox="1"/>
          <p:nvPr/>
        </p:nvSpPr>
        <p:spPr>
          <a:xfrm>
            <a:off x="11685707" y="1578548"/>
            <a:ext cx="4777270"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R</a:t>
            </a:r>
            <a:r>
              <a:rPr kumimoji="0" lang="lv-LV" sz="2000" b="0" i="0" u="none" strike="noStrike" kern="1200" cap="none" spc="1200" normalizeH="0" baseline="0" noProof="0" dirty="0">
                <a:ln>
                  <a:noFill/>
                </a:ln>
                <a:solidFill>
                  <a:srgbClr val="000000"/>
                </a:solidFill>
                <a:effectLst/>
                <a:uLnTx/>
                <a:uFillTx/>
                <a:latin typeface="Corbel"/>
                <a:ea typeface="Montserrat" charset="0"/>
                <a:cs typeface="Montserrat" charset="0"/>
              </a:rPr>
              <a:t>ĪGA, </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Brasa</a:t>
            </a:r>
            <a:endParaRPr lang="en-US" sz="2000" spc="1200" dirty="0">
              <a:solidFill>
                <a:schemeClr val="tx2"/>
              </a:solidFill>
              <a:latin typeface="+mj-lt"/>
              <a:ea typeface="Montserrat" charset="0"/>
              <a:cs typeface="Montserrat" charset="0"/>
            </a:endParaRPr>
          </a:p>
        </p:txBody>
      </p:sp>
      <p:graphicFrame>
        <p:nvGraphicFramePr>
          <p:cNvPr id="29" name="Chart">
            <a:extLst>
              <a:ext uri="{FF2B5EF4-FFF2-40B4-BE49-F238E27FC236}">
                <a16:creationId xmlns:a16="http://schemas.microsoft.com/office/drawing/2014/main" id="{03C9B79E-31AE-4F55-95CB-EE3B6AB71789}"/>
              </a:ext>
            </a:extLst>
          </p:cNvPr>
          <p:cNvGraphicFramePr>
            <a:graphicFrameLocks noGrp="1"/>
          </p:cNvGraphicFramePr>
          <p:nvPr>
            <p:extLst>
              <p:ext uri="{D42A27DB-BD31-4B8C-83A1-F6EECF244321}">
                <p14:modId xmlns:p14="http://schemas.microsoft.com/office/powerpoint/2010/main" val="2916082084"/>
              </p:ext>
            </p:extLst>
          </p:nvPr>
        </p:nvGraphicFramePr>
        <p:xfrm>
          <a:off x="11316913" y="5437352"/>
          <a:ext cx="12848331" cy="58835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84859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n paikkamerkki 4">
            <a:extLst>
              <a:ext uri="{FF2B5EF4-FFF2-40B4-BE49-F238E27FC236}">
                <a16:creationId xmlns:a16="http://schemas.microsoft.com/office/drawing/2014/main" id="{859F4DDF-50A0-4B77-B51D-4C4800851D06}"/>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5245" r="35257"/>
          <a:stretch/>
        </p:blipFill>
        <p:spPr>
          <a:xfrm>
            <a:off x="1" y="0"/>
            <a:ext cx="10193866" cy="13716000"/>
          </a:xfrm>
        </p:spPr>
      </p:pic>
      <p:sp>
        <p:nvSpPr>
          <p:cNvPr id="28" name="TextBox 16">
            <a:extLst>
              <a:ext uri="{FF2B5EF4-FFF2-40B4-BE49-F238E27FC236}">
                <a16:creationId xmlns:a16="http://schemas.microsoft.com/office/drawing/2014/main" id="{249963B1-9A9D-4E3E-AF04-BC2B739A3984}"/>
              </a:ext>
            </a:extLst>
          </p:cNvPr>
          <p:cNvSpPr txBox="1"/>
          <p:nvPr/>
        </p:nvSpPr>
        <p:spPr>
          <a:xfrm>
            <a:off x="11685707" y="1940498"/>
            <a:ext cx="4777270"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R</a:t>
            </a:r>
            <a:r>
              <a:rPr kumimoji="0" lang="lv-LV" sz="2000" b="0" i="0" u="none" strike="noStrike" kern="1200" cap="none" spc="1200" normalizeH="0" baseline="0" noProof="0" dirty="0">
                <a:ln>
                  <a:noFill/>
                </a:ln>
                <a:solidFill>
                  <a:srgbClr val="000000"/>
                </a:solidFill>
                <a:effectLst/>
                <a:uLnTx/>
                <a:uFillTx/>
                <a:latin typeface="Corbel"/>
                <a:ea typeface="Montserrat" charset="0"/>
                <a:cs typeface="Montserrat" charset="0"/>
              </a:rPr>
              <a:t>ĪGA, </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Brasa</a:t>
            </a:r>
            <a:endParaRPr lang="en-US" sz="2000" spc="1200" dirty="0">
              <a:solidFill>
                <a:schemeClr val="tx2"/>
              </a:solidFill>
              <a:latin typeface="+mj-lt"/>
              <a:ea typeface="Montserrat" charset="0"/>
              <a:cs typeface="Montserrat" charset="0"/>
            </a:endParaRPr>
          </a:p>
        </p:txBody>
      </p:sp>
      <p:sp>
        <p:nvSpPr>
          <p:cNvPr id="6" name="TextBox 15">
            <a:extLst>
              <a:ext uri="{FF2B5EF4-FFF2-40B4-BE49-F238E27FC236}">
                <a16:creationId xmlns:a16="http://schemas.microsoft.com/office/drawing/2014/main" id="{AED6E970-87CD-CAB8-ADEB-30AABDD1EC31}"/>
              </a:ext>
            </a:extLst>
          </p:cNvPr>
          <p:cNvSpPr txBox="1"/>
          <p:nvPr/>
        </p:nvSpPr>
        <p:spPr>
          <a:xfrm>
            <a:off x="11685707" y="2696028"/>
            <a:ext cx="11538384" cy="954107"/>
          </a:xfrm>
          <a:prstGeom prst="rect">
            <a:avLst/>
          </a:prstGeom>
          <a:noFill/>
        </p:spPr>
        <p:txBody>
          <a:bodyPr wrap="square" rtlCol="0">
            <a:spAutoFit/>
          </a:bodyPr>
          <a:lstStyle/>
          <a:p>
            <a:r>
              <a:rPr lang="en-US" sz="2800" spc="300" dirty="0" err="1">
                <a:solidFill>
                  <a:schemeClr val="tx2"/>
                </a:solidFill>
                <a:latin typeface="+mj-lt"/>
                <a:ea typeface="Montserrat" charset="0"/>
                <a:cs typeface="Montserrat" charset="0"/>
              </a:rPr>
              <a:t>Jā</a:t>
            </a:r>
            <a:r>
              <a:rPr lang="en-US" sz="2800" spc="300" dirty="0">
                <a:solidFill>
                  <a:schemeClr val="tx2"/>
                </a:solidFill>
                <a:latin typeface="+mj-lt"/>
                <a:ea typeface="Montserrat" charset="0"/>
                <a:cs typeface="Montserrat" charset="0"/>
              </a:rPr>
              <a:t>, bet </a:t>
            </a:r>
            <a:r>
              <a:rPr lang="en-US" sz="2800" spc="300" dirty="0" err="1">
                <a:solidFill>
                  <a:schemeClr val="tx2"/>
                </a:solidFill>
                <a:latin typeface="+mj-lt"/>
                <a:ea typeface="Montserrat" charset="0"/>
                <a:cs typeface="Montserrat" charset="0"/>
              </a:rPr>
              <a:t>papildus</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šai</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lokācijai</a:t>
            </a:r>
            <a:r>
              <a:rPr lang="en-US" sz="2800" spc="300" dirty="0">
                <a:solidFill>
                  <a:schemeClr val="tx2"/>
                </a:solidFill>
                <a:latin typeface="+mj-lt"/>
                <a:ea typeface="Montserrat" charset="0"/>
                <a:cs typeface="Montserrat" charset="0"/>
              </a:rPr>
              <a:t>/</a:t>
            </a:r>
            <a:r>
              <a:rPr lang="en-US" sz="2800" spc="300" dirty="0" err="1">
                <a:solidFill>
                  <a:schemeClr val="tx2"/>
                </a:solidFill>
                <a:latin typeface="+mj-lt"/>
                <a:ea typeface="Montserrat" charset="0"/>
                <a:cs typeface="Montserrat" charset="0"/>
              </a:rPr>
              <a:t>šīs</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lokācijas</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vietā</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šādu</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laukumu</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vajadzētu</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kur</a:t>
            </a:r>
            <a:r>
              <a:rPr lang="en-US" sz="2800" spc="300" dirty="0">
                <a:solidFill>
                  <a:schemeClr val="tx2"/>
                </a:solidFill>
                <a:latin typeface="+mj-lt"/>
                <a:ea typeface="Montserrat" charset="0"/>
                <a:cs typeface="Montserrat" charset="0"/>
              </a:rPr>
              <a:t>?)…</a:t>
            </a:r>
          </a:p>
        </p:txBody>
      </p:sp>
      <p:sp>
        <p:nvSpPr>
          <p:cNvPr id="8" name="Tekstiruutu 7">
            <a:extLst>
              <a:ext uri="{FF2B5EF4-FFF2-40B4-BE49-F238E27FC236}">
                <a16:creationId xmlns:a16="http://schemas.microsoft.com/office/drawing/2014/main" id="{E72B99EC-97E4-5918-14FD-BADD248F1128}"/>
              </a:ext>
            </a:extLst>
          </p:cNvPr>
          <p:cNvSpPr txBox="1"/>
          <p:nvPr/>
        </p:nvSpPr>
        <p:spPr>
          <a:xfrm>
            <a:off x="10828421" y="4441953"/>
            <a:ext cx="13282863" cy="6247864"/>
          </a:xfrm>
          <a:prstGeom prst="rect">
            <a:avLst/>
          </a:prstGeom>
          <a:noFill/>
        </p:spPr>
        <p:txBody>
          <a:bodyPr wrap="square" numCol="2" spcCol="360000">
            <a:spAutoFit/>
          </a:bodyPr>
          <a:lstStyle/>
          <a:p>
            <a:pPr marL="342900" indent="-342900">
              <a:buFont typeface="Arial" panose="020B0604020202020204" pitchFamily="34" charset="0"/>
              <a:buChar char="•"/>
            </a:pPr>
            <a:r>
              <a:rPr lang="lv-LV" sz="4000" kern="100" dirty="0" err="1">
                <a:latin typeface="Calibri" panose="020F0502020204030204" pitchFamily="34" charset="0"/>
                <a:cs typeface="Times New Roman" panose="02020603050405020304" pitchFamily="18" charset="0"/>
              </a:rPr>
              <a:t>pārdaugavā</a:t>
            </a:r>
            <a:endParaRPr lang="lv-LV" sz="4000" kern="100" dirty="0">
              <a:latin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lv-LV" sz="4000" kern="100" dirty="0">
                <a:latin typeface="Calibri" panose="020F0502020204030204" pitchFamily="34" charset="0"/>
                <a:cs typeface="Times New Roman" panose="02020603050405020304" pitchFamily="18" charset="0"/>
              </a:rPr>
              <a:t>Čiekurkalns , </a:t>
            </a:r>
            <a:r>
              <a:rPr lang="lv-LV" sz="4000" kern="100" dirty="0" err="1">
                <a:latin typeface="Calibri" panose="020F0502020204030204" pitchFamily="34" charset="0"/>
                <a:cs typeface="Times New Roman" panose="02020603050405020304" pitchFamily="18" charset="0"/>
              </a:rPr>
              <a:t>mežaparks</a:t>
            </a:r>
            <a:endParaRPr lang="lv-LV" sz="4000" kern="100" dirty="0">
              <a:latin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lv-LV" sz="4000" kern="100" dirty="0">
                <a:latin typeface="Calibri" panose="020F0502020204030204" pitchFamily="34" charset="0"/>
                <a:cs typeface="Times New Roman" panose="02020603050405020304" pitchFamily="18" charset="0"/>
              </a:rPr>
              <a:t>Skanstes ielas rajonā</a:t>
            </a:r>
          </a:p>
          <a:p>
            <a:pPr marL="342900" indent="-342900">
              <a:buFont typeface="Arial" panose="020B0604020202020204" pitchFamily="34" charset="0"/>
              <a:buChar char="•"/>
            </a:pPr>
            <a:r>
              <a:rPr lang="lv-LV" sz="4000" kern="100" dirty="0">
                <a:latin typeface="Calibri" panose="020F0502020204030204" pitchFamily="34" charset="0"/>
                <a:cs typeface="Times New Roman" panose="02020603050405020304" pitchFamily="18" charset="0"/>
              </a:rPr>
              <a:t>Kādā parkā, piemēram, </a:t>
            </a:r>
            <a:r>
              <a:rPr lang="lv-LV" sz="4000" kern="100" dirty="0" err="1">
                <a:latin typeface="Calibri" panose="020F0502020204030204" pitchFamily="34" charset="0"/>
                <a:cs typeface="Times New Roman" panose="02020603050405020304" pitchFamily="18" charset="0"/>
              </a:rPr>
              <a:t>Ziedoņdārzs</a:t>
            </a:r>
            <a:endParaRPr lang="lv-LV" sz="4000" kern="100" dirty="0">
              <a:latin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lv-LV" sz="4000" kern="100" dirty="0">
                <a:latin typeface="Calibri" panose="020F0502020204030204" pitchFamily="34" charset="0"/>
                <a:cs typeface="Times New Roman" panose="02020603050405020304" pitchFamily="18" charset="0"/>
              </a:rPr>
              <a:t>Centra sporta kvartāls </a:t>
            </a:r>
            <a:r>
              <a:rPr lang="lv-LV" sz="4000" kern="100" dirty="0" err="1">
                <a:latin typeface="Calibri" panose="020F0502020204030204" pitchFamily="34" charset="0"/>
                <a:cs typeface="Times New Roman" panose="02020603050405020304" pitchFamily="18" charset="0"/>
              </a:rPr>
              <a:t>K.Barona</a:t>
            </a:r>
            <a:r>
              <a:rPr lang="lv-LV" sz="4000" kern="100" dirty="0">
                <a:latin typeface="Calibri" panose="020F0502020204030204" pitchFamily="34" charset="0"/>
                <a:cs typeface="Times New Roman" panose="02020603050405020304" pitchFamily="18" charset="0"/>
              </a:rPr>
              <a:t> ielā</a:t>
            </a:r>
          </a:p>
          <a:p>
            <a:pPr marL="342900" indent="-342900">
              <a:buFont typeface="Arial" panose="020B0604020202020204" pitchFamily="34" charset="0"/>
              <a:buChar char="•"/>
            </a:pPr>
            <a:r>
              <a:rPr lang="lv-LV" sz="4000" kern="100" dirty="0">
                <a:latin typeface="Calibri" panose="020F0502020204030204" pitchFamily="34" charset="0"/>
                <a:cs typeface="Times New Roman" panose="02020603050405020304" pitchFamily="18" charset="0"/>
              </a:rPr>
              <a:t>Grīziņkalnā</a:t>
            </a:r>
          </a:p>
          <a:p>
            <a:pPr marL="342900" indent="-342900">
              <a:buFont typeface="Arial" panose="020B0604020202020204" pitchFamily="34" charset="0"/>
              <a:buChar char="•"/>
            </a:pPr>
            <a:r>
              <a:rPr lang="lv-LV" sz="4000" kern="100" dirty="0">
                <a:latin typeface="Calibri" panose="020F0502020204030204" pitchFamily="34" charset="0"/>
                <a:cs typeface="Times New Roman" panose="02020603050405020304" pitchFamily="18" charset="0"/>
              </a:rPr>
              <a:t>Daugavas stadionā</a:t>
            </a:r>
          </a:p>
          <a:p>
            <a:pPr marL="342900" indent="-342900">
              <a:buFont typeface="Arial" panose="020B0604020202020204" pitchFamily="34" charset="0"/>
              <a:buChar char="•"/>
            </a:pPr>
            <a:r>
              <a:rPr lang="lv-LV" sz="4000" kern="100" dirty="0" err="1">
                <a:latin typeface="Calibri" panose="020F0502020204030204" pitchFamily="34" charset="0"/>
                <a:cs typeface="Times New Roman" panose="02020603050405020304" pitchFamily="18" charset="0"/>
              </a:rPr>
              <a:t>Babite</a:t>
            </a:r>
            <a:r>
              <a:rPr lang="lv-LV" sz="4000" kern="100" dirty="0">
                <a:latin typeface="Calibri" panose="020F0502020204030204" pitchFamily="34" charset="0"/>
                <a:cs typeface="Times New Roman" panose="02020603050405020304" pitchFamily="18" charset="0"/>
              </a:rPr>
              <a:t>, spilve</a:t>
            </a:r>
          </a:p>
          <a:p>
            <a:pPr marL="342900" indent="-342900">
              <a:buFont typeface="Arial" panose="020B0604020202020204" pitchFamily="34" charset="0"/>
              <a:buChar char="•"/>
            </a:pPr>
            <a:r>
              <a:rPr lang="lv-LV" sz="4000" kern="100" dirty="0" err="1">
                <a:latin typeface="Calibri" panose="020F0502020204030204" pitchFamily="34" charset="0"/>
                <a:cs typeface="Times New Roman" panose="02020603050405020304" pitchFamily="18" charset="0"/>
              </a:rPr>
              <a:t>Viesturdārzā</a:t>
            </a:r>
            <a:r>
              <a:rPr lang="lv-LV" sz="4000" kern="100" dirty="0">
                <a:latin typeface="Calibri" panose="020F0502020204030204" pitchFamily="34" charset="0"/>
                <a:cs typeface="Times New Roman" panose="02020603050405020304" pitchFamily="18" charset="0"/>
              </a:rPr>
              <a:t>, Miera dārzā, Mežaparkā, </a:t>
            </a:r>
            <a:r>
              <a:rPr lang="lv-LV" sz="4000" kern="100" dirty="0" err="1">
                <a:latin typeface="Calibri" panose="020F0502020204030204" pitchFamily="34" charset="0"/>
                <a:cs typeface="Times New Roman" panose="02020603050405020304" pitchFamily="18" charset="0"/>
              </a:rPr>
              <a:t>Nordeķu</a:t>
            </a:r>
            <a:r>
              <a:rPr lang="lv-LV" sz="4000" kern="100" dirty="0">
                <a:latin typeface="Calibri" panose="020F0502020204030204" pitchFamily="34" charset="0"/>
                <a:cs typeface="Times New Roman" panose="02020603050405020304" pitchFamily="18" charset="0"/>
              </a:rPr>
              <a:t> parkā, pie Māras dīķa</a:t>
            </a:r>
          </a:p>
          <a:p>
            <a:pPr marL="342900" indent="-342900">
              <a:buFont typeface="Arial" panose="020B0604020202020204" pitchFamily="34" charset="0"/>
              <a:buChar char="•"/>
            </a:pPr>
            <a:r>
              <a:rPr lang="lv-LV" sz="4000" kern="100" dirty="0">
                <a:latin typeface="Calibri" panose="020F0502020204030204" pitchFamily="34" charset="0"/>
                <a:cs typeface="Times New Roman" panose="02020603050405020304" pitchFamily="18" charset="0"/>
              </a:rPr>
              <a:t>Papildus vajadzētu Teikā</a:t>
            </a:r>
          </a:p>
          <a:p>
            <a:pPr marL="342900" indent="-342900">
              <a:buFont typeface="Arial" panose="020B0604020202020204" pitchFamily="34" charset="0"/>
              <a:buChar char="•"/>
            </a:pPr>
            <a:r>
              <a:rPr lang="lv-LV" sz="4000" kern="100" dirty="0" err="1">
                <a:latin typeface="Calibri" panose="020F0502020204030204" pitchFamily="34" charset="0"/>
                <a:cs typeface="Times New Roman" panose="02020603050405020304" pitchFamily="18" charset="0"/>
              </a:rPr>
              <a:t>Sarkandugava</a:t>
            </a:r>
            <a:endParaRPr lang="lv-LV" sz="4000" kern="100" dirty="0">
              <a:latin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lv-LV" sz="4000" kern="100" dirty="0">
                <a:latin typeface="Calibri" panose="020F0502020204030204" pitchFamily="34" charset="0"/>
                <a:cs typeface="Times New Roman" panose="02020603050405020304" pitchFamily="18" charset="0"/>
              </a:rPr>
              <a:t>Purvciemā</a:t>
            </a:r>
          </a:p>
          <a:p>
            <a:pPr marL="342900" indent="-342900">
              <a:buFont typeface="Arial" panose="020B0604020202020204" pitchFamily="34" charset="0"/>
              <a:buChar char="•"/>
            </a:pPr>
            <a:r>
              <a:rPr lang="lv-LV" sz="4000" kern="100" dirty="0">
                <a:latin typeface="Calibri" panose="020F0502020204030204" pitchFamily="34" charset="0"/>
                <a:cs typeface="Times New Roman" panose="02020603050405020304" pitchFamily="18" charset="0"/>
              </a:rPr>
              <a:t>Visur Rīgā</a:t>
            </a:r>
          </a:p>
          <a:p>
            <a:endParaRPr lang="fi-FI" sz="4400" kern="1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7269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15">
            <a:extLst>
              <a:ext uri="{FF2B5EF4-FFF2-40B4-BE49-F238E27FC236}">
                <a16:creationId xmlns:a16="http://schemas.microsoft.com/office/drawing/2014/main" id="{385D096D-9301-4270-8548-5F79976CD259}"/>
              </a:ext>
            </a:extLst>
          </p:cNvPr>
          <p:cNvSpPr txBox="1"/>
          <p:nvPr/>
        </p:nvSpPr>
        <p:spPr>
          <a:xfrm>
            <a:off x="1509316" y="2250078"/>
            <a:ext cx="21388784" cy="1323439"/>
          </a:xfrm>
          <a:prstGeom prst="rect">
            <a:avLst/>
          </a:prstGeom>
          <a:noFill/>
        </p:spPr>
        <p:txBody>
          <a:bodyPr wrap="squar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Vai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Tev</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ir</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kādi</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papildu</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komentāri</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par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āra</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trenažieriem</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vai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āra</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trenažieru</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laukumiem</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kurus</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vēlies</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nodot</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Omnigym</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vai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pašvaldībai</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a:t>
            </a:r>
          </a:p>
        </p:txBody>
      </p:sp>
      <p:sp>
        <p:nvSpPr>
          <p:cNvPr id="45" name="TextBox 16">
            <a:extLst>
              <a:ext uri="{FF2B5EF4-FFF2-40B4-BE49-F238E27FC236}">
                <a16:creationId xmlns:a16="http://schemas.microsoft.com/office/drawing/2014/main" id="{28464ACF-C824-4389-8DA7-137165A79590}"/>
              </a:ext>
            </a:extLst>
          </p:cNvPr>
          <p:cNvSpPr txBox="1"/>
          <p:nvPr/>
        </p:nvSpPr>
        <p:spPr>
          <a:xfrm>
            <a:off x="1577051" y="1789940"/>
            <a:ext cx="10216432" cy="400110"/>
          </a:xfrm>
          <a:prstGeom prst="rect">
            <a:avLst/>
          </a:prstGeom>
          <a:noFill/>
        </p:spPr>
        <p:txBody>
          <a:bodyPr wrap="squar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CASE: R</a:t>
            </a:r>
            <a:r>
              <a:rPr kumimoji="0" lang="lv-LV" sz="2000" b="0" i="0" u="none" strike="noStrike" kern="1200" cap="none" spc="1200" normalizeH="0" baseline="0" noProof="0" dirty="0">
                <a:ln>
                  <a:noFill/>
                </a:ln>
                <a:solidFill>
                  <a:srgbClr val="000000"/>
                </a:solidFill>
                <a:effectLst/>
                <a:uLnTx/>
                <a:uFillTx/>
                <a:latin typeface="Corbel"/>
                <a:ea typeface="Montserrat" charset="0"/>
                <a:cs typeface="Montserrat" charset="0"/>
              </a:rPr>
              <a:t>ĪGA, </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Brasa</a:t>
            </a:r>
          </a:p>
        </p:txBody>
      </p:sp>
      <p:sp>
        <p:nvSpPr>
          <p:cNvPr id="47" name="Tekstiruutu 46">
            <a:extLst>
              <a:ext uri="{FF2B5EF4-FFF2-40B4-BE49-F238E27FC236}">
                <a16:creationId xmlns:a16="http://schemas.microsoft.com/office/drawing/2014/main" id="{ADD7F395-91CC-4743-A883-F059CB604618}"/>
              </a:ext>
            </a:extLst>
          </p:cNvPr>
          <p:cNvSpPr txBox="1"/>
          <p:nvPr/>
        </p:nvSpPr>
        <p:spPr>
          <a:xfrm>
            <a:off x="1518190" y="4295623"/>
            <a:ext cx="22015578" cy="6986528"/>
          </a:xfrm>
          <a:prstGeom prst="rect">
            <a:avLst/>
          </a:prstGeom>
          <a:noFill/>
        </p:spPr>
        <p:txBody>
          <a:bodyPr wrap="square" numCol="3" spcCol="360000">
            <a:spAutoFit/>
          </a:bodyPr>
          <a:lstStyle/>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Bāzes vingrinājumiem,prasītos lielāks svars.</a:t>
            </a:r>
          </a:p>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Būtu ērtāk, ja konkrēti Brasā šos trenažierus varētu izvietot tuvāk jau esošajam sporta laukumam, lai varētu apvienot spēka vingrojumus uz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trenažeriem</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un pievilkšanās stieņiem.</a:t>
            </a:r>
          </a:p>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Vajag vairāk laukumu.</a:t>
            </a:r>
          </a:p>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Tā turpināt!!!</a:t>
            </a:r>
          </a:p>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Vairāk šādas vietas!</a:t>
            </a:r>
          </a:p>
          <a:p>
            <a:pPr marL="285750" indent="-285750">
              <a:buFont typeface="Arial" panose="020B0604020202020204" pitchFamily="34" charset="0"/>
              <a:buChar char="•"/>
            </a:pP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Dotajajā</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brīdī trenažieri atrodas tumšā un dubļainā vietā. Nākotnē ieviešot uz dzīvi jāpadomā par šiem aspektiem.</a:t>
            </a:r>
          </a:p>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Ļoti labi trenažieri. Augstākā kvalitāte ko es esmu redzējis. Labāka kvalitātē nekā iekštelpu sporta zālē. Arī ir daudz drošāk. Gribu lai šie trenažieri šeit paliek.</a:t>
            </a:r>
          </a:p>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Man ļoti patīk!</a:t>
            </a:r>
          </a:p>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Paldies par šiem trenažieriem! Ļoti labi trenažieri!</a:t>
            </a:r>
          </a:p>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Viss patīk.</a:t>
            </a:r>
          </a:p>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Paldies par vietu, kur var trenēt muskulatūru.</a:t>
            </a:r>
          </a:p>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Vajadzētu vēl šādas vietas.</a:t>
            </a:r>
          </a:p>
          <a:p>
            <a:pPr marL="285750" indent="-285750">
              <a:buFont typeface="Arial" panose="020B0604020202020204" pitchFamily="34" charset="0"/>
              <a:buChar char="•"/>
            </a:pP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best</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outdoor</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fitness</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equipment</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I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have</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ever</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seen</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I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would</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really</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like</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if</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it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stays</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there</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Lot</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of</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people</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are</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going</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there</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exercising</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Parents</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with</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kids</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seniors,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this</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gym</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means</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a</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lot</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to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people</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a:t>
            </a:r>
          </a:p>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Komentāru nav.</a:t>
            </a:r>
          </a:p>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Paldies!</a:t>
            </a:r>
          </a:p>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Šos trenažierus vajag likt daudzās vietās Centrā, piemēram, Grīziņkalns, Daugavas stadions,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Ziedoņdārzs</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a:t>
            </a:r>
          </a:p>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Paldies par šādu iespēju - šie trenažieri ir nudien funkcionāli, salīdzinot ar citiem, kas redzēti. Saprotu, ka šis ir testa nolūkos, bet ļoti ceru, ka uzstādīsiet tos arī uz palikšanu. Vienīgais mīnuss - ja ap trenažieriem ir zāle, tad tā mitrā laikā tiek izbradāta un paliek dubļains - būtu labi apkārt cits segums.</a:t>
            </a:r>
          </a:p>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Ļoti žēl, ka trenažieri ir tikai uz laiku novietoti. Domāju, ka tie pensionāri, kuri arī aktīvi lieto šos trenažierus, būs apbēdināti, kad tie tiks novākti</a:t>
            </a:r>
          </a:p>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Līdzīgu laukumu izbūvēt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Andrejostā</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un nomainīt laukumu AB dambī.</a:t>
            </a:r>
          </a:p>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Neslīdošo paklājiņu</a:t>
            </a:r>
          </a:p>
        </p:txBody>
      </p:sp>
    </p:spTree>
    <p:extLst>
      <p:ext uri="{BB962C8B-B14F-4D97-AF65-F5344CB8AC3E}">
        <p14:creationId xmlns:p14="http://schemas.microsoft.com/office/powerpoint/2010/main" val="1958271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15">
            <a:extLst>
              <a:ext uri="{FF2B5EF4-FFF2-40B4-BE49-F238E27FC236}">
                <a16:creationId xmlns:a16="http://schemas.microsoft.com/office/drawing/2014/main" id="{385D096D-9301-4270-8548-5F79976CD259}"/>
              </a:ext>
            </a:extLst>
          </p:cNvPr>
          <p:cNvSpPr txBox="1"/>
          <p:nvPr/>
        </p:nvSpPr>
        <p:spPr>
          <a:xfrm>
            <a:off x="1509316" y="2250078"/>
            <a:ext cx="21388784" cy="1323439"/>
          </a:xfrm>
          <a:prstGeom prst="rect">
            <a:avLst/>
          </a:prstGeom>
          <a:noFill/>
        </p:spPr>
        <p:txBody>
          <a:bodyPr wrap="squar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Vai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Tev</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ir</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kādi</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papildu</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komentāri</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par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āra</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trenažieriem</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vai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āra</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trenažieru</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laukumiem</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kurus</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vēlies</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nodot</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Omnigym</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vai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pašvaldībai</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a:t>
            </a:r>
          </a:p>
        </p:txBody>
      </p:sp>
      <p:sp>
        <p:nvSpPr>
          <p:cNvPr id="45" name="TextBox 16">
            <a:extLst>
              <a:ext uri="{FF2B5EF4-FFF2-40B4-BE49-F238E27FC236}">
                <a16:creationId xmlns:a16="http://schemas.microsoft.com/office/drawing/2014/main" id="{28464ACF-C824-4389-8DA7-137165A79590}"/>
              </a:ext>
            </a:extLst>
          </p:cNvPr>
          <p:cNvSpPr txBox="1"/>
          <p:nvPr/>
        </p:nvSpPr>
        <p:spPr>
          <a:xfrm>
            <a:off x="1577051" y="1789940"/>
            <a:ext cx="10216432" cy="400110"/>
          </a:xfrm>
          <a:prstGeom prst="rect">
            <a:avLst/>
          </a:prstGeom>
          <a:noFill/>
        </p:spPr>
        <p:txBody>
          <a:bodyPr wrap="squar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CASE: R</a:t>
            </a:r>
            <a:r>
              <a:rPr kumimoji="0" lang="lv-LV" sz="2000" b="0" i="0" u="none" strike="noStrike" kern="1200" cap="none" spc="1200" normalizeH="0" baseline="0" noProof="0" dirty="0">
                <a:ln>
                  <a:noFill/>
                </a:ln>
                <a:solidFill>
                  <a:srgbClr val="000000"/>
                </a:solidFill>
                <a:effectLst/>
                <a:uLnTx/>
                <a:uFillTx/>
                <a:latin typeface="Corbel"/>
                <a:ea typeface="Montserrat" charset="0"/>
                <a:cs typeface="Montserrat" charset="0"/>
              </a:rPr>
              <a:t>ĪGA, </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Brasa</a:t>
            </a:r>
          </a:p>
        </p:txBody>
      </p:sp>
      <p:sp>
        <p:nvSpPr>
          <p:cNvPr id="47" name="Tekstiruutu 46">
            <a:extLst>
              <a:ext uri="{FF2B5EF4-FFF2-40B4-BE49-F238E27FC236}">
                <a16:creationId xmlns:a16="http://schemas.microsoft.com/office/drawing/2014/main" id="{ADD7F395-91CC-4743-A883-F059CB604618}"/>
              </a:ext>
            </a:extLst>
          </p:cNvPr>
          <p:cNvSpPr txBox="1"/>
          <p:nvPr/>
        </p:nvSpPr>
        <p:spPr>
          <a:xfrm>
            <a:off x="1518190" y="4295623"/>
            <a:ext cx="21726821" cy="7630437"/>
          </a:xfrm>
          <a:prstGeom prst="rect">
            <a:avLst/>
          </a:prstGeom>
          <a:noFill/>
        </p:spPr>
        <p:txBody>
          <a:bodyPr wrap="square" numCol="3" spcCol="360000">
            <a:spAutoFit/>
          </a:bodyPr>
          <a:lstStyle/>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Blakus šiem jaunajiem trenežieriem ir stieņi, vēl viens “trenažieru” laukums. Bieži to izmantoju. Neesmu apmierināta, ka tur notiek grupu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trenniņi</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ar privātiem treneriem, un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nodarbîbas</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jau sen ir sarunātas. Aizņemt konkrētus stieņus, uzliek savas virves un citas lietas. Pelna naudu uz pašvaldības rēķina. Tajos gadījumos nav iespējams normāli pavingrot. Bail, ka arī ar šo trenežieru laukumu varētu notiekt tas pats. Tāpēc ieteiktu uzlikt zīmes, ka tādas aktivitātes nav atļaujamas.</a:t>
            </a:r>
          </a:p>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Ir vien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trenazieris</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kur guļot uz muguras dēlītis ir pa mazu galva nokarājas uz leju jeb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otradi</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dibens pāri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malaij</a:t>
            </a:r>
            <a:endParaRPr lang="lv-LV"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Sportoju laukā gadiem ilgi un esmu izmēğinājis dažādus āra trenažierus un šie ir pārsteidzoši labi. Parunājos arī ar garāmgājējiem un citiem sportistiem un vieta noteikti ir laba, tikai varētu palikt nedaudz tālāk no ietves (kad vairs nebūs dubļi), citādāk šķiet ka garāmgājēji ir soļa attālumā  no izelpas.</a:t>
            </a:r>
          </a:p>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Labākie trenažieri ever!</a:t>
            </a:r>
          </a:p>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Liels paldies!!!</a:t>
            </a:r>
          </a:p>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Viss ir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super</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atbalstu un priecāšos, ka šie trenažieri tiks ieviesti uz palikšanu!!</a:t>
            </a:r>
          </a:p>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Lūdzu atstājiet pie Brašas tilta. Gandrīz vienmēr redzu ka kāds izmanto pašam arī </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patik</a:t>
            </a:r>
            <a:endParaRPr lang="lv-LV"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Atbalstu šādus trenažieru laukumus. Žēl zaļās zālītes.  Pamatīgi nomīdītu, bet to var iz (uz)labot.</a:t>
            </a:r>
          </a:p>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Lielākus burtus brīdinājumam. </a:t>
            </a:r>
          </a:p>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Apgaismojumu lielāku.</a:t>
            </a:r>
          </a:p>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Akcijas ar treneriem, demonstrējumi, varētu būt interesanti</a:t>
            </a:r>
          </a:p>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Atstāt tos Brasā.</a:t>
            </a:r>
          </a:p>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Ieviest/</a:t>
            </a:r>
            <a:r>
              <a:rPr lang="lv-LV" sz="2800" kern="100" dirty="0" err="1">
                <a:effectLst/>
                <a:latin typeface="Calibri" panose="020F0502020204030204" pitchFamily="34" charset="0"/>
                <a:ea typeface="Calibri" panose="020F0502020204030204" pitchFamily="34" charset="0"/>
                <a:cs typeface="Times New Roman" panose="02020603050405020304" pitchFamily="18" charset="0"/>
              </a:rPr>
              <a:t>astāt</a:t>
            </a: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 trenažierus Brasā</a:t>
            </a:r>
          </a:p>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Lieliska lieta</a:t>
            </a:r>
          </a:p>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Nezinu, kurš šo izdomāja uzstādīt, bet tam cilvēkam vajag paaugstinājumu amatā. Beidzot kaut kas patiesi labs. Nekad nebiju domājis, ka trenēšos uz āra trenažieriem, bet šis salauza manus stereotipus.</a:t>
            </a:r>
          </a:p>
          <a:p>
            <a:pPr marL="285750" indent="-285750">
              <a:buFont typeface="Arial" panose="020B0604020202020204" pitchFamily="34" charset="0"/>
              <a:buChar char="•"/>
            </a:pPr>
            <a:r>
              <a:rPr lang="lv-LV" sz="2800" kern="100" dirty="0">
                <a:effectLst/>
                <a:latin typeface="Calibri" panose="020F0502020204030204" pitchFamily="34" charset="0"/>
                <a:ea typeface="Calibri" panose="020F0502020204030204" pitchFamily="34" charset="0"/>
                <a:cs typeface="Times New Roman" panose="02020603050405020304" pitchFamily="18" charset="0"/>
              </a:rPr>
              <a:t>Paldies, ka gādājat šādu iespēju, noteikti šeit nākšu katru nedēļu.</a:t>
            </a:r>
          </a:p>
        </p:txBody>
      </p:sp>
    </p:spTree>
    <p:extLst>
      <p:ext uri="{BB962C8B-B14F-4D97-AF65-F5344CB8AC3E}">
        <p14:creationId xmlns:p14="http://schemas.microsoft.com/office/powerpoint/2010/main" val="21872132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a:extLst>
              <a:ext uri="{FF2B5EF4-FFF2-40B4-BE49-F238E27FC236}">
                <a16:creationId xmlns:a16="http://schemas.microsoft.com/office/drawing/2014/main" id="{F57B12DA-14C5-4ADB-ACE3-61F73546460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5152" r="11210"/>
          <a:stretch/>
        </p:blipFill>
        <p:spPr>
          <a:xfrm>
            <a:off x="-969963" y="-546100"/>
            <a:ext cx="26317576" cy="14808200"/>
          </a:xfrm>
        </p:spPr>
      </p:pic>
      <p:sp>
        <p:nvSpPr>
          <p:cNvPr id="16" name="Rectangle 15"/>
          <p:cNvSpPr/>
          <p:nvPr/>
        </p:nvSpPr>
        <p:spPr>
          <a:xfrm>
            <a:off x="0" y="0"/>
            <a:ext cx="24377650" cy="13716000"/>
          </a:xfrm>
          <a:prstGeom prst="rect">
            <a:avLst/>
          </a:prstGeom>
          <a:solidFill>
            <a:schemeClr val="accent2">
              <a:lumMod val="5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latin typeface="+mj-lt"/>
            </a:endParaRPr>
          </a:p>
        </p:txBody>
      </p:sp>
      <p:sp>
        <p:nvSpPr>
          <p:cNvPr id="7" name="TextBox 16">
            <a:extLst>
              <a:ext uri="{FF2B5EF4-FFF2-40B4-BE49-F238E27FC236}">
                <a16:creationId xmlns:a16="http://schemas.microsoft.com/office/drawing/2014/main" id="{2B1E4D17-38D3-40AD-8D97-EEECC24A118A}"/>
              </a:ext>
            </a:extLst>
          </p:cNvPr>
          <p:cNvSpPr txBox="1"/>
          <p:nvPr/>
        </p:nvSpPr>
        <p:spPr>
          <a:xfrm>
            <a:off x="4966302" y="6126495"/>
            <a:ext cx="14785522" cy="1200329"/>
          </a:xfrm>
          <a:prstGeom prst="rect">
            <a:avLst/>
          </a:prstGeom>
          <a:noFill/>
        </p:spPr>
        <p:txBody>
          <a:bodyPr wrap="none" rtlCol="0">
            <a:spAutoFit/>
          </a:bodyPr>
          <a:lstStyle/>
          <a:p>
            <a:pPr algn="ctr"/>
            <a:r>
              <a:rPr lang="en-US" sz="7200" spc="3000" dirty="0">
                <a:solidFill>
                  <a:schemeClr val="bg1"/>
                </a:solidFill>
                <a:latin typeface="+mj-lt"/>
                <a:ea typeface="Montserrat" charset="0"/>
                <a:cs typeface="Montserrat" charset="0"/>
              </a:rPr>
              <a:t>PAMATINFORMĀCIJA</a:t>
            </a:r>
            <a:endParaRPr lang="en-US" sz="7200" spc="3000">
              <a:solidFill>
                <a:schemeClr val="bg1"/>
              </a:solidFill>
              <a:latin typeface="+mj-lt"/>
              <a:ea typeface="Montserrat" charset="0"/>
              <a:cs typeface="Montserrat" charset="0"/>
            </a:endParaRPr>
          </a:p>
        </p:txBody>
      </p:sp>
      <p:sp>
        <p:nvSpPr>
          <p:cNvPr id="8" name="Rectangle 5">
            <a:extLst>
              <a:ext uri="{FF2B5EF4-FFF2-40B4-BE49-F238E27FC236}">
                <a16:creationId xmlns:a16="http://schemas.microsoft.com/office/drawing/2014/main" id="{98198492-E2DA-4139-88AC-AFB2FFB6546C}"/>
              </a:ext>
            </a:extLst>
          </p:cNvPr>
          <p:cNvSpPr/>
          <p:nvPr/>
        </p:nvSpPr>
        <p:spPr>
          <a:xfrm>
            <a:off x="4804938" y="5301699"/>
            <a:ext cx="14767774" cy="3112601"/>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latin typeface="+mj-lt"/>
            </a:endParaRPr>
          </a:p>
        </p:txBody>
      </p:sp>
    </p:spTree>
    <p:extLst>
      <p:ext uri="{BB962C8B-B14F-4D97-AF65-F5344CB8AC3E}">
        <p14:creationId xmlns:p14="http://schemas.microsoft.com/office/powerpoint/2010/main" val="4245974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descr="Kuva, joka sisältää kohteen teksti, vuori, ulko, luonto&#10;&#10;Kuvaus luotu automaattisesti">
            <a:extLst>
              <a:ext uri="{FF2B5EF4-FFF2-40B4-BE49-F238E27FC236}">
                <a16:creationId xmlns:a16="http://schemas.microsoft.com/office/drawing/2014/main" id="{6FEC19D0-AE06-4477-85A6-B73F2C419A09}"/>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t="38248" b="32922"/>
          <a:stretch/>
        </p:blipFill>
        <p:spPr>
          <a:xfrm>
            <a:off x="0" y="9696476"/>
            <a:ext cx="24358455" cy="4019523"/>
          </a:xfrm>
        </p:spPr>
      </p:pic>
      <p:graphicFrame>
        <p:nvGraphicFramePr>
          <p:cNvPr id="7" name="Chart">
            <a:extLst>
              <a:ext uri="{FF2B5EF4-FFF2-40B4-BE49-F238E27FC236}">
                <a16:creationId xmlns:a16="http://schemas.microsoft.com/office/drawing/2014/main" id="{A867E68C-8E46-41B3-94C9-22A2610FB922}"/>
              </a:ext>
            </a:extLst>
          </p:cNvPr>
          <p:cNvGraphicFramePr>
            <a:graphicFrameLocks noGrp="1"/>
          </p:cNvGraphicFramePr>
          <p:nvPr>
            <p:extLst>
              <p:ext uri="{D42A27DB-BD31-4B8C-83A1-F6EECF244321}">
                <p14:modId xmlns:p14="http://schemas.microsoft.com/office/powerpoint/2010/main" val="4092401514"/>
              </p:ext>
            </p:extLst>
          </p:nvPr>
        </p:nvGraphicFramePr>
        <p:xfrm>
          <a:off x="889000" y="2265228"/>
          <a:ext cx="14818360" cy="70711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a:extLst>
              <a:ext uri="{FF2B5EF4-FFF2-40B4-BE49-F238E27FC236}">
                <a16:creationId xmlns:a16="http://schemas.microsoft.com/office/drawing/2014/main" id="{8668EE09-9903-49DF-B489-2C17A0EB8E32}"/>
              </a:ext>
            </a:extLst>
          </p:cNvPr>
          <p:cNvGraphicFramePr>
            <a:graphicFrameLocks noGrp="1"/>
          </p:cNvGraphicFramePr>
          <p:nvPr>
            <p:extLst>
              <p:ext uri="{D42A27DB-BD31-4B8C-83A1-F6EECF244321}">
                <p14:modId xmlns:p14="http://schemas.microsoft.com/office/powerpoint/2010/main" val="4073665325"/>
              </p:ext>
            </p:extLst>
          </p:nvPr>
        </p:nvGraphicFramePr>
        <p:xfrm>
          <a:off x="16630497" y="5122985"/>
          <a:ext cx="5638953" cy="412228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15">
            <a:extLst>
              <a:ext uri="{FF2B5EF4-FFF2-40B4-BE49-F238E27FC236}">
                <a16:creationId xmlns:a16="http://schemas.microsoft.com/office/drawing/2014/main" id="{75C097CB-078C-4DF3-BBD3-804EECE2EA2B}"/>
              </a:ext>
            </a:extLst>
          </p:cNvPr>
          <p:cNvSpPr txBox="1"/>
          <p:nvPr/>
        </p:nvSpPr>
        <p:spPr>
          <a:xfrm>
            <a:off x="1767798" y="4408910"/>
            <a:ext cx="13563599" cy="707886"/>
          </a:xfrm>
          <a:prstGeom prst="rect">
            <a:avLst/>
          </a:prstGeom>
          <a:noFill/>
        </p:spPr>
        <p:txBody>
          <a:bodyPr wrap="square" rtlCol="0">
            <a:spAutoFit/>
          </a:bodyPr>
          <a:lstStyle/>
          <a:p>
            <a:pPr algn="ctr"/>
            <a:r>
              <a:rPr lang="fi-FI" sz="4000" spc="300">
                <a:solidFill>
                  <a:schemeClr val="tx2"/>
                </a:solidFill>
                <a:latin typeface="+mj-lt"/>
                <a:ea typeface="Montserrat" charset="0"/>
                <a:cs typeface="Montserrat" charset="0"/>
              </a:rPr>
              <a:t>Mana vecuma grupa ir</a:t>
            </a:r>
            <a:endParaRPr lang="fi-FI" sz="4000" spc="300" dirty="0" err="1">
              <a:solidFill>
                <a:schemeClr val="tx2"/>
              </a:solidFill>
              <a:latin typeface="+mj-lt"/>
              <a:ea typeface="Montserrat" charset="0"/>
              <a:cs typeface="Montserrat" charset="0"/>
            </a:endParaRPr>
          </a:p>
        </p:txBody>
      </p:sp>
      <p:sp>
        <p:nvSpPr>
          <p:cNvPr id="10" name="TextBox 15">
            <a:extLst>
              <a:ext uri="{FF2B5EF4-FFF2-40B4-BE49-F238E27FC236}">
                <a16:creationId xmlns:a16="http://schemas.microsoft.com/office/drawing/2014/main" id="{E8112771-8F9D-4152-9AD4-E406326C2CBC}"/>
              </a:ext>
            </a:extLst>
          </p:cNvPr>
          <p:cNvSpPr txBox="1"/>
          <p:nvPr/>
        </p:nvSpPr>
        <p:spPr>
          <a:xfrm>
            <a:off x="16630497" y="4408910"/>
            <a:ext cx="5638953" cy="707886"/>
          </a:xfrm>
          <a:prstGeom prst="rect">
            <a:avLst/>
          </a:prstGeom>
          <a:noFill/>
        </p:spPr>
        <p:txBody>
          <a:bodyPr wrap="square" rtlCol="0">
            <a:spAutoFit/>
          </a:bodyPr>
          <a:lstStyle/>
          <a:p>
            <a:pPr algn="ctr"/>
            <a:r>
              <a:rPr lang="fi-FI" sz="4000" spc="300">
                <a:solidFill>
                  <a:schemeClr val="tx2"/>
                </a:solidFill>
                <a:latin typeface="+mj-lt"/>
                <a:ea typeface="Montserrat" charset="0"/>
                <a:cs typeface="Montserrat" charset="0"/>
              </a:rPr>
              <a:t>Es esmu</a:t>
            </a:r>
            <a:endParaRPr lang="fi-FI" sz="4000" spc="300" dirty="0" err="1">
              <a:solidFill>
                <a:schemeClr val="tx2"/>
              </a:solidFill>
              <a:latin typeface="+mj-lt"/>
              <a:ea typeface="Montserrat" charset="0"/>
              <a:cs typeface="Montserrat" charset="0"/>
            </a:endParaRPr>
          </a:p>
        </p:txBody>
      </p:sp>
      <p:sp>
        <p:nvSpPr>
          <p:cNvPr id="13" name="TextBox 11">
            <a:extLst>
              <a:ext uri="{FF2B5EF4-FFF2-40B4-BE49-F238E27FC236}">
                <a16:creationId xmlns:a16="http://schemas.microsoft.com/office/drawing/2014/main" id="{433B105F-6677-48D3-AAE2-E4FD6C0DCC08}"/>
              </a:ext>
            </a:extLst>
          </p:cNvPr>
          <p:cNvSpPr txBox="1"/>
          <p:nvPr/>
        </p:nvSpPr>
        <p:spPr>
          <a:xfrm>
            <a:off x="7385809" y="2265228"/>
            <a:ext cx="9542997" cy="1107996"/>
          </a:xfrm>
          <a:prstGeom prst="rect">
            <a:avLst/>
          </a:prstGeom>
          <a:noFill/>
        </p:spPr>
        <p:txBody>
          <a:bodyPr wrap="none" rtlCol="0">
            <a:spAutoFit/>
          </a:bodyPr>
          <a:lstStyle/>
          <a:p>
            <a:pPr algn="ctr"/>
            <a:r>
              <a:rPr lang="en-US" sz="6600" b="1" spc="600" dirty="0">
                <a:solidFill>
                  <a:schemeClr val="tx2"/>
                </a:solidFill>
                <a:latin typeface="+mj-lt"/>
                <a:ea typeface="Montserrat" charset="0"/>
                <a:cs typeface="Montserrat" charset="0"/>
              </a:rPr>
              <a:t>PAMATINFORMĀCIJA</a:t>
            </a:r>
            <a:endParaRPr lang="en-US" sz="9600" b="1" spc="600">
              <a:solidFill>
                <a:schemeClr val="tx2"/>
              </a:solidFill>
              <a:latin typeface="+mj-lt"/>
              <a:ea typeface="Montserrat" charset="0"/>
              <a:cs typeface="Montserrat" charset="0"/>
            </a:endParaRPr>
          </a:p>
        </p:txBody>
      </p:sp>
      <p:sp>
        <p:nvSpPr>
          <p:cNvPr id="15" name="TextBox 12">
            <a:extLst>
              <a:ext uri="{FF2B5EF4-FFF2-40B4-BE49-F238E27FC236}">
                <a16:creationId xmlns:a16="http://schemas.microsoft.com/office/drawing/2014/main" id="{B0363937-FE97-4490-B906-603A4A26556E}"/>
              </a:ext>
            </a:extLst>
          </p:cNvPr>
          <p:cNvSpPr txBox="1"/>
          <p:nvPr/>
        </p:nvSpPr>
        <p:spPr>
          <a:xfrm>
            <a:off x="10247876" y="1639513"/>
            <a:ext cx="4777270"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R</a:t>
            </a:r>
            <a:r>
              <a:rPr lang="lv-LV" sz="2000" spc="1200" dirty="0">
                <a:solidFill>
                  <a:srgbClr val="000000"/>
                </a:solidFill>
                <a:latin typeface="Corbel"/>
                <a:ea typeface="Montserrat" charset="0"/>
                <a:cs typeface="Montserrat" charset="0"/>
              </a:rPr>
              <a:t>ĪGA, </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Brasa</a:t>
            </a:r>
            <a:endParaRPr lang="en-US" sz="2000" spc="1200" dirty="0">
              <a:solidFill>
                <a:schemeClr val="tx2"/>
              </a:solidFill>
              <a:latin typeface="+mj-lt"/>
              <a:ea typeface="Montserrat" charset="0"/>
              <a:cs typeface="Montserrat" charset="0"/>
            </a:endParaRPr>
          </a:p>
        </p:txBody>
      </p:sp>
    </p:spTree>
    <p:extLst>
      <p:ext uri="{BB962C8B-B14F-4D97-AF65-F5344CB8AC3E}">
        <p14:creationId xmlns:p14="http://schemas.microsoft.com/office/powerpoint/2010/main" val="1694433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5">
            <a:extLst>
              <a:ext uri="{FF2B5EF4-FFF2-40B4-BE49-F238E27FC236}">
                <a16:creationId xmlns:a16="http://schemas.microsoft.com/office/drawing/2014/main" id="{E2345E15-1994-4B8D-947A-694597C20E9F}"/>
              </a:ext>
            </a:extLst>
          </p:cNvPr>
          <p:cNvSpPr txBox="1"/>
          <p:nvPr/>
        </p:nvSpPr>
        <p:spPr>
          <a:xfrm>
            <a:off x="1879599" y="3867782"/>
            <a:ext cx="8698753" cy="584775"/>
          </a:xfrm>
          <a:prstGeom prst="rect">
            <a:avLst/>
          </a:prstGeom>
          <a:noFill/>
        </p:spPr>
        <p:txBody>
          <a:bodyPr wrap="square" rtlCol="0">
            <a:spAutoFit/>
          </a:bodyPr>
          <a:lstStyle/>
          <a:p>
            <a:pPr algn="ctr"/>
            <a:r>
              <a:rPr lang="fi-FI" sz="3200" spc="300">
                <a:solidFill>
                  <a:schemeClr val="tx2"/>
                </a:solidFill>
                <a:latin typeface="+mj-lt"/>
                <a:ea typeface="Montserrat" charset="0"/>
                <a:cs typeface="Montserrat" charset="0"/>
              </a:rPr>
              <a:t>Ar fiziskām aktivitātēm vidēji nodarbojos</a:t>
            </a:r>
          </a:p>
        </p:txBody>
      </p:sp>
      <p:graphicFrame>
        <p:nvGraphicFramePr>
          <p:cNvPr id="8" name="Chart">
            <a:extLst>
              <a:ext uri="{FF2B5EF4-FFF2-40B4-BE49-F238E27FC236}">
                <a16:creationId xmlns:a16="http://schemas.microsoft.com/office/drawing/2014/main" id="{F7C17637-5A7F-43CC-B724-DAC012B25C17}"/>
              </a:ext>
            </a:extLst>
          </p:cNvPr>
          <p:cNvGraphicFramePr>
            <a:graphicFrameLocks noGrp="1"/>
          </p:cNvGraphicFramePr>
          <p:nvPr>
            <p:extLst>
              <p:ext uri="{D42A27DB-BD31-4B8C-83A1-F6EECF244321}">
                <p14:modId xmlns:p14="http://schemas.microsoft.com/office/powerpoint/2010/main" val="108322034"/>
              </p:ext>
            </p:extLst>
          </p:nvPr>
        </p:nvGraphicFramePr>
        <p:xfrm>
          <a:off x="1879600" y="5101979"/>
          <a:ext cx="12067472" cy="6378690"/>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1">
            <a:extLst>
              <a:ext uri="{FF2B5EF4-FFF2-40B4-BE49-F238E27FC236}">
                <a16:creationId xmlns:a16="http://schemas.microsoft.com/office/drawing/2014/main" id="{4B6D2BE1-FC1E-4542-9C49-97A7D5AB6968}"/>
              </a:ext>
            </a:extLst>
          </p:cNvPr>
          <p:cNvSpPr txBox="1"/>
          <p:nvPr/>
        </p:nvSpPr>
        <p:spPr>
          <a:xfrm>
            <a:off x="7558068" y="1769928"/>
            <a:ext cx="9198480" cy="1107996"/>
          </a:xfrm>
          <a:prstGeom prst="rect">
            <a:avLst/>
          </a:prstGeom>
          <a:noFill/>
        </p:spPr>
        <p:txBody>
          <a:bodyPr wrap="none" rtlCol="0">
            <a:spAutoFit/>
          </a:bodyPr>
          <a:lstStyle/>
          <a:p>
            <a:pPr algn="ctr"/>
            <a:r>
              <a:rPr lang="en-US" sz="6600" b="1" spc="600" dirty="0">
                <a:solidFill>
                  <a:schemeClr val="tx2"/>
                </a:solidFill>
                <a:latin typeface="+mj-lt"/>
                <a:ea typeface="Montserrat" charset="0"/>
                <a:cs typeface="Montserrat" charset="0"/>
              </a:rPr>
              <a:t>FIZISKĀ AKTIVITĀTE</a:t>
            </a:r>
            <a:endParaRPr lang="en-US" sz="9600" b="1" spc="600">
              <a:solidFill>
                <a:schemeClr val="tx2"/>
              </a:solidFill>
              <a:latin typeface="+mj-lt"/>
              <a:ea typeface="Montserrat" charset="0"/>
              <a:cs typeface="Montserrat" charset="0"/>
            </a:endParaRPr>
          </a:p>
        </p:txBody>
      </p:sp>
      <p:sp>
        <p:nvSpPr>
          <p:cNvPr id="18" name="TextBox 12">
            <a:extLst>
              <a:ext uri="{FF2B5EF4-FFF2-40B4-BE49-F238E27FC236}">
                <a16:creationId xmlns:a16="http://schemas.microsoft.com/office/drawing/2014/main" id="{60DA61C0-F5D6-4C97-891F-53535F4E5A60}"/>
              </a:ext>
            </a:extLst>
          </p:cNvPr>
          <p:cNvSpPr txBox="1"/>
          <p:nvPr/>
        </p:nvSpPr>
        <p:spPr>
          <a:xfrm>
            <a:off x="10369229" y="1309790"/>
            <a:ext cx="4777270"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R</a:t>
            </a:r>
            <a:r>
              <a:rPr kumimoji="0" lang="lv-LV" sz="2000" b="0" i="0" u="none" strike="noStrike" kern="1200" cap="none" spc="1200" normalizeH="0" baseline="0" noProof="0" dirty="0">
                <a:ln>
                  <a:noFill/>
                </a:ln>
                <a:solidFill>
                  <a:srgbClr val="000000"/>
                </a:solidFill>
                <a:effectLst/>
                <a:uLnTx/>
                <a:uFillTx/>
                <a:latin typeface="Corbel"/>
                <a:ea typeface="Montserrat" charset="0"/>
                <a:cs typeface="Montserrat" charset="0"/>
              </a:rPr>
              <a:t>ĪG</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A</a:t>
            </a:r>
            <a:r>
              <a:rPr kumimoji="0" lang="lv-LV" sz="2000" b="0" i="0" u="none" strike="noStrike" kern="1200" cap="none" spc="1200" normalizeH="0" baseline="0" noProof="0" dirty="0">
                <a:ln>
                  <a:noFill/>
                </a:ln>
                <a:solidFill>
                  <a:srgbClr val="000000"/>
                </a:solidFill>
                <a:effectLst/>
                <a:uLnTx/>
                <a:uFillTx/>
                <a:latin typeface="Corbel"/>
                <a:ea typeface="Montserrat" charset="0"/>
                <a:cs typeface="Montserrat" charset="0"/>
              </a:rPr>
              <a:t>, </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Brasa</a:t>
            </a:r>
            <a:endParaRPr lang="en-US" sz="2000" spc="1200" dirty="0">
              <a:solidFill>
                <a:schemeClr val="tx2"/>
              </a:solidFill>
              <a:latin typeface="+mj-lt"/>
              <a:ea typeface="Montserrat" charset="0"/>
              <a:cs typeface="Montserrat" charset="0"/>
            </a:endParaRPr>
          </a:p>
        </p:txBody>
      </p:sp>
      <p:sp>
        <p:nvSpPr>
          <p:cNvPr id="21" name="TextBox 15">
            <a:extLst>
              <a:ext uri="{FF2B5EF4-FFF2-40B4-BE49-F238E27FC236}">
                <a16:creationId xmlns:a16="http://schemas.microsoft.com/office/drawing/2014/main" id="{6B70E570-AE51-49F1-9D56-51EB668DF27C}"/>
              </a:ext>
            </a:extLst>
          </p:cNvPr>
          <p:cNvSpPr txBox="1"/>
          <p:nvPr/>
        </p:nvSpPr>
        <p:spPr>
          <a:xfrm>
            <a:off x="12471400" y="3821616"/>
            <a:ext cx="8290602" cy="584775"/>
          </a:xfrm>
          <a:prstGeom prst="rect">
            <a:avLst/>
          </a:prstGeom>
          <a:noFill/>
        </p:spPr>
        <p:txBody>
          <a:bodyPr wrap="square" rtlCol="0">
            <a:spAutoFit/>
          </a:bodyPr>
          <a:lstStyle/>
          <a:p>
            <a:pPr algn="ctr"/>
            <a:r>
              <a:rPr lang="fi-FI" sz="3200" spc="300">
                <a:solidFill>
                  <a:schemeClr val="tx2"/>
                </a:solidFill>
                <a:latin typeface="+mj-lt"/>
                <a:ea typeface="Montserrat" charset="0"/>
                <a:cs typeface="Montserrat" charset="0"/>
              </a:rPr>
              <a:t>Manas fiziskās aktivitātes ir</a:t>
            </a:r>
          </a:p>
        </p:txBody>
      </p:sp>
      <p:graphicFrame>
        <p:nvGraphicFramePr>
          <p:cNvPr id="22" name="Chart">
            <a:extLst>
              <a:ext uri="{FF2B5EF4-FFF2-40B4-BE49-F238E27FC236}">
                <a16:creationId xmlns:a16="http://schemas.microsoft.com/office/drawing/2014/main" id="{A5D75E75-3CBC-40EA-8421-FC45F2442B9E}"/>
              </a:ext>
            </a:extLst>
          </p:cNvPr>
          <p:cNvGraphicFramePr>
            <a:graphicFrameLocks noGrp="1"/>
          </p:cNvGraphicFramePr>
          <p:nvPr>
            <p:extLst>
              <p:ext uri="{D42A27DB-BD31-4B8C-83A1-F6EECF244321}">
                <p14:modId xmlns:p14="http://schemas.microsoft.com/office/powerpoint/2010/main" val="3728350219"/>
              </p:ext>
            </p:extLst>
          </p:nvPr>
        </p:nvGraphicFramePr>
        <p:xfrm>
          <a:off x="12310178" y="5258958"/>
          <a:ext cx="11281342" cy="63786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42098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5">
            <a:extLst>
              <a:ext uri="{FF2B5EF4-FFF2-40B4-BE49-F238E27FC236}">
                <a16:creationId xmlns:a16="http://schemas.microsoft.com/office/drawing/2014/main" id="{E2345E15-1994-4B8D-947A-694597C20E9F}"/>
              </a:ext>
            </a:extLst>
          </p:cNvPr>
          <p:cNvSpPr txBox="1"/>
          <p:nvPr/>
        </p:nvSpPr>
        <p:spPr>
          <a:xfrm>
            <a:off x="1879600" y="4254330"/>
            <a:ext cx="8290602" cy="584775"/>
          </a:xfrm>
          <a:prstGeom prst="rect">
            <a:avLst/>
          </a:prstGeom>
          <a:noFill/>
        </p:spPr>
        <p:txBody>
          <a:bodyPr wrap="square" rtlCol="0">
            <a:spAutoFit/>
          </a:bodyPr>
          <a:lstStyle/>
          <a:p>
            <a:pPr algn="ctr"/>
            <a:r>
              <a:rPr lang="en-US" sz="3200" spc="300">
                <a:solidFill>
                  <a:schemeClr val="tx2"/>
                </a:solidFill>
                <a:latin typeface="+mj-lt"/>
                <a:ea typeface="Montserrat" charset="0"/>
                <a:cs typeface="Montserrat" charset="0"/>
              </a:rPr>
              <a:t>Trenažieru zālē trenējos vidēji</a:t>
            </a:r>
            <a:endParaRPr lang="en-US" sz="3200" spc="300" dirty="0">
              <a:solidFill>
                <a:schemeClr val="tx2"/>
              </a:solidFill>
              <a:latin typeface="+mj-lt"/>
              <a:ea typeface="Montserrat" charset="0"/>
              <a:cs typeface="Montserrat" charset="0"/>
            </a:endParaRPr>
          </a:p>
        </p:txBody>
      </p:sp>
      <p:graphicFrame>
        <p:nvGraphicFramePr>
          <p:cNvPr id="8" name="Chart">
            <a:extLst>
              <a:ext uri="{FF2B5EF4-FFF2-40B4-BE49-F238E27FC236}">
                <a16:creationId xmlns:a16="http://schemas.microsoft.com/office/drawing/2014/main" id="{F7C17637-5A7F-43CC-B724-DAC012B25C17}"/>
              </a:ext>
            </a:extLst>
          </p:cNvPr>
          <p:cNvGraphicFramePr>
            <a:graphicFrameLocks noGrp="1"/>
          </p:cNvGraphicFramePr>
          <p:nvPr>
            <p:extLst>
              <p:ext uri="{D42A27DB-BD31-4B8C-83A1-F6EECF244321}">
                <p14:modId xmlns:p14="http://schemas.microsoft.com/office/powerpoint/2010/main" val="1363722190"/>
              </p:ext>
            </p:extLst>
          </p:nvPr>
        </p:nvGraphicFramePr>
        <p:xfrm>
          <a:off x="1422400" y="5313965"/>
          <a:ext cx="12067472" cy="4794006"/>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1">
            <a:extLst>
              <a:ext uri="{FF2B5EF4-FFF2-40B4-BE49-F238E27FC236}">
                <a16:creationId xmlns:a16="http://schemas.microsoft.com/office/drawing/2014/main" id="{4B6D2BE1-FC1E-4542-9C49-97A7D5AB6968}"/>
              </a:ext>
            </a:extLst>
          </p:cNvPr>
          <p:cNvSpPr txBox="1"/>
          <p:nvPr/>
        </p:nvSpPr>
        <p:spPr>
          <a:xfrm>
            <a:off x="7808104" y="1769928"/>
            <a:ext cx="9326592" cy="1107996"/>
          </a:xfrm>
          <a:prstGeom prst="rect">
            <a:avLst/>
          </a:prstGeom>
          <a:noFill/>
        </p:spPr>
        <p:txBody>
          <a:bodyPr wrap="none" rtlCol="0">
            <a:spAutoFit/>
          </a:bodyPr>
          <a:lstStyle/>
          <a:p>
            <a:pPr algn="ctr"/>
            <a:r>
              <a:rPr lang="en-US" sz="6600" b="1" spc="600" dirty="0">
                <a:solidFill>
                  <a:schemeClr val="tx2"/>
                </a:solidFill>
                <a:latin typeface="+mj-lt"/>
                <a:ea typeface="Montserrat" charset="0"/>
                <a:cs typeface="Montserrat" charset="0"/>
              </a:rPr>
              <a:t>FIZISKĀ AKTIVITĀTE</a:t>
            </a:r>
          </a:p>
        </p:txBody>
      </p:sp>
      <p:sp>
        <p:nvSpPr>
          <p:cNvPr id="18" name="TextBox 12">
            <a:extLst>
              <a:ext uri="{FF2B5EF4-FFF2-40B4-BE49-F238E27FC236}">
                <a16:creationId xmlns:a16="http://schemas.microsoft.com/office/drawing/2014/main" id="{60DA61C0-F5D6-4C97-891F-53535F4E5A60}"/>
              </a:ext>
            </a:extLst>
          </p:cNvPr>
          <p:cNvSpPr txBox="1"/>
          <p:nvPr/>
        </p:nvSpPr>
        <p:spPr>
          <a:xfrm>
            <a:off x="10530451" y="1250130"/>
            <a:ext cx="4777270"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R</a:t>
            </a:r>
            <a:r>
              <a:rPr kumimoji="0" lang="lv-LV" sz="2000" b="0" i="0" u="none" strike="noStrike" kern="1200" cap="none" spc="1200" normalizeH="0" baseline="0" noProof="0" dirty="0">
                <a:ln>
                  <a:noFill/>
                </a:ln>
                <a:solidFill>
                  <a:srgbClr val="000000"/>
                </a:solidFill>
                <a:effectLst/>
                <a:uLnTx/>
                <a:uFillTx/>
                <a:latin typeface="Corbel"/>
                <a:ea typeface="Montserrat" charset="0"/>
                <a:cs typeface="Montserrat" charset="0"/>
              </a:rPr>
              <a:t>ĪGA, </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Brasa</a:t>
            </a:r>
            <a:endParaRPr lang="en-US" sz="2000" spc="1200" dirty="0">
              <a:solidFill>
                <a:schemeClr val="tx2"/>
              </a:solidFill>
              <a:latin typeface="+mj-lt"/>
              <a:ea typeface="Montserrat" charset="0"/>
              <a:cs typeface="Montserrat" charset="0"/>
            </a:endParaRPr>
          </a:p>
        </p:txBody>
      </p:sp>
      <p:sp>
        <p:nvSpPr>
          <p:cNvPr id="21" name="TextBox 15">
            <a:extLst>
              <a:ext uri="{FF2B5EF4-FFF2-40B4-BE49-F238E27FC236}">
                <a16:creationId xmlns:a16="http://schemas.microsoft.com/office/drawing/2014/main" id="{6B70E570-AE51-49F1-9D56-51EB668DF27C}"/>
              </a:ext>
            </a:extLst>
          </p:cNvPr>
          <p:cNvSpPr txBox="1"/>
          <p:nvPr/>
        </p:nvSpPr>
        <p:spPr>
          <a:xfrm>
            <a:off x="7501729" y="9714697"/>
            <a:ext cx="8290602" cy="584775"/>
          </a:xfrm>
          <a:prstGeom prst="rect">
            <a:avLst/>
          </a:prstGeom>
          <a:noFill/>
        </p:spPr>
        <p:txBody>
          <a:bodyPr wrap="square" rtlCol="0">
            <a:spAutoFit/>
          </a:bodyPr>
          <a:lstStyle/>
          <a:p>
            <a:pPr algn="ctr"/>
            <a:r>
              <a:rPr lang="en-US" sz="3200" spc="300">
                <a:solidFill>
                  <a:schemeClr val="tx2"/>
                </a:solidFill>
                <a:latin typeface="+mj-lt"/>
                <a:ea typeface="Montserrat" charset="0"/>
                <a:cs typeface="Montserrat" charset="0"/>
              </a:rPr>
              <a:t>Man ir trenažieru zāles abonements</a:t>
            </a:r>
            <a:endParaRPr lang="en-US" sz="3200" spc="300" dirty="0">
              <a:solidFill>
                <a:schemeClr val="tx2"/>
              </a:solidFill>
              <a:latin typeface="+mj-lt"/>
              <a:ea typeface="Montserrat" charset="0"/>
              <a:cs typeface="Montserrat" charset="0"/>
            </a:endParaRPr>
          </a:p>
        </p:txBody>
      </p:sp>
      <p:graphicFrame>
        <p:nvGraphicFramePr>
          <p:cNvPr id="22" name="Chart">
            <a:extLst>
              <a:ext uri="{FF2B5EF4-FFF2-40B4-BE49-F238E27FC236}">
                <a16:creationId xmlns:a16="http://schemas.microsoft.com/office/drawing/2014/main" id="{A5D75E75-3CBC-40EA-8421-FC45F2442B9E}"/>
              </a:ext>
            </a:extLst>
          </p:cNvPr>
          <p:cNvGraphicFramePr>
            <a:graphicFrameLocks noGrp="1"/>
          </p:cNvGraphicFramePr>
          <p:nvPr>
            <p:extLst>
              <p:ext uri="{D42A27DB-BD31-4B8C-83A1-F6EECF244321}">
                <p14:modId xmlns:p14="http://schemas.microsoft.com/office/powerpoint/2010/main" val="1443403378"/>
              </p:ext>
            </p:extLst>
          </p:nvPr>
        </p:nvGraphicFramePr>
        <p:xfrm>
          <a:off x="6053981" y="10627769"/>
          <a:ext cx="10988845" cy="238735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5">
            <a:extLst>
              <a:ext uri="{FF2B5EF4-FFF2-40B4-BE49-F238E27FC236}">
                <a16:creationId xmlns:a16="http://schemas.microsoft.com/office/drawing/2014/main" id="{66B7BECD-96BF-413C-A8A9-59F7AE3F1E6C}"/>
              </a:ext>
            </a:extLst>
          </p:cNvPr>
          <p:cNvSpPr txBox="1"/>
          <p:nvPr/>
        </p:nvSpPr>
        <p:spPr>
          <a:xfrm>
            <a:off x="15376689" y="4253563"/>
            <a:ext cx="8290602" cy="584775"/>
          </a:xfrm>
          <a:prstGeom prst="rect">
            <a:avLst/>
          </a:prstGeom>
          <a:noFill/>
        </p:spPr>
        <p:txBody>
          <a:bodyPr wrap="square" rtlCol="0">
            <a:spAutoFit/>
          </a:bodyPr>
          <a:lstStyle/>
          <a:p>
            <a:pPr algn="ctr"/>
            <a:r>
              <a:rPr lang="lv-LV" sz="3200" spc="300" dirty="0">
                <a:solidFill>
                  <a:schemeClr val="tx2"/>
                </a:solidFill>
                <a:latin typeface="+mj-lt"/>
                <a:ea typeface="Montserrat" charset="0"/>
                <a:cs typeface="Montserrat" charset="0"/>
              </a:rPr>
              <a:t>Treniņi āra trenažieru laukumos</a:t>
            </a:r>
          </a:p>
        </p:txBody>
      </p:sp>
      <p:graphicFrame>
        <p:nvGraphicFramePr>
          <p:cNvPr id="12" name="Chart">
            <a:extLst>
              <a:ext uri="{FF2B5EF4-FFF2-40B4-BE49-F238E27FC236}">
                <a16:creationId xmlns:a16="http://schemas.microsoft.com/office/drawing/2014/main" id="{CF119DB7-310A-8ACC-9644-3285698C5B5C}"/>
              </a:ext>
            </a:extLst>
          </p:cNvPr>
          <p:cNvGraphicFramePr>
            <a:graphicFrameLocks noGrp="1"/>
          </p:cNvGraphicFramePr>
          <p:nvPr>
            <p:extLst>
              <p:ext uri="{D42A27DB-BD31-4B8C-83A1-F6EECF244321}">
                <p14:modId xmlns:p14="http://schemas.microsoft.com/office/powerpoint/2010/main" val="2336939117"/>
              </p:ext>
            </p:extLst>
          </p:nvPr>
        </p:nvGraphicFramePr>
        <p:xfrm>
          <a:off x="13489872" y="5508247"/>
          <a:ext cx="12067472" cy="5671029"/>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A687BED9-9200-F74C-5E52-E431B62C0A22}"/>
              </a:ext>
            </a:extLst>
          </p:cNvPr>
          <p:cNvSpPr txBox="1"/>
          <p:nvPr/>
        </p:nvSpPr>
        <p:spPr>
          <a:xfrm>
            <a:off x="8649234" y="3159644"/>
            <a:ext cx="7059946" cy="461665"/>
          </a:xfrm>
          <a:prstGeom prst="rect">
            <a:avLst/>
          </a:prstGeom>
          <a:noFill/>
        </p:spPr>
        <p:txBody>
          <a:bodyPr wrap="none" rtlCol="0">
            <a:spAutoFit/>
          </a:bodyPr>
          <a:lstStyle/>
          <a:p>
            <a:r>
              <a:rPr lang="lv-LV" sz="2400" dirty="0">
                <a:solidFill>
                  <a:srgbClr val="7F7F7F"/>
                </a:solidFill>
                <a:latin typeface="Corbel"/>
              </a:rPr>
              <a:t>30</a:t>
            </a:r>
            <a:r>
              <a:rPr lang="en-US" sz="2400" dirty="0">
                <a:solidFill>
                  <a:srgbClr val="7F7F7F"/>
                </a:solidFill>
                <a:latin typeface="Corbel"/>
              </a:rPr>
              <a:t> </a:t>
            </a:r>
            <a:r>
              <a:rPr lang="lv-LV" sz="2400" dirty="0">
                <a:solidFill>
                  <a:srgbClr val="7F7F7F"/>
                </a:solidFill>
                <a:latin typeface="Corbel"/>
              </a:rPr>
              <a:t>respondenti</a:t>
            </a:r>
            <a:r>
              <a:rPr lang="en-US" sz="2400" dirty="0">
                <a:solidFill>
                  <a:srgbClr val="7F7F7F"/>
                </a:solidFill>
                <a:latin typeface="Corbel"/>
              </a:rPr>
              <a:t>,</a:t>
            </a:r>
            <a:r>
              <a:rPr lang="lv-LV" sz="2400" dirty="0">
                <a:solidFill>
                  <a:srgbClr val="7F7F7F"/>
                </a:solidFill>
                <a:latin typeface="Corbel"/>
              </a:rPr>
              <a:t> kuri trenējas trenažieru zālē, atbildēja</a:t>
            </a:r>
            <a:r>
              <a:rPr lang="en-US" sz="2400" dirty="0">
                <a:solidFill>
                  <a:srgbClr val="7F7F7F"/>
                </a:solidFill>
                <a:latin typeface="Corbel"/>
              </a:rPr>
              <a:t>:</a:t>
            </a:r>
          </a:p>
        </p:txBody>
      </p:sp>
    </p:spTree>
    <p:extLst>
      <p:ext uri="{BB962C8B-B14F-4D97-AF65-F5344CB8AC3E}">
        <p14:creationId xmlns:p14="http://schemas.microsoft.com/office/powerpoint/2010/main" val="2964314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F969DD-577B-80D6-8F25-3C1996AB1270}"/>
              </a:ext>
            </a:extLst>
          </p:cNvPr>
          <p:cNvSpPr txBox="1"/>
          <p:nvPr/>
        </p:nvSpPr>
        <p:spPr>
          <a:xfrm>
            <a:off x="10498667" y="2929677"/>
            <a:ext cx="12530667" cy="3970318"/>
          </a:xfrm>
          <a:prstGeom prst="rect">
            <a:avLst/>
          </a:prstGeom>
          <a:noFill/>
        </p:spPr>
        <p:txBody>
          <a:bodyPr wrap="square" rtlCol="0">
            <a:spAutoFit/>
          </a:bodyPr>
          <a:lstStyle/>
          <a:p>
            <a:r>
              <a:rPr lang="lv-LV" dirty="0"/>
              <a:t>Tikai 5,5% pieaugušo Latvijas iedzīvotāju 4–6 reizes nedēļā vai katru dienu veic 30 minūšu ilgas fiziskas aktivitātes (līdz vieglam elpas trūkumam vai svīšanai). </a:t>
            </a:r>
          </a:p>
          <a:p>
            <a:endParaRPr lang="lv-LV" dirty="0"/>
          </a:p>
          <a:p>
            <a:r>
              <a:rPr lang="lv-LV" dirty="0"/>
              <a:t>Gandrīz puse jeb 47,9% iedzīvotāju ar fiziskajām aktivitātēm nodarbojas tikai dažas reizes gadā un 43,8% iedzīvotāju brīvo laiku pavada mazkustīgi.</a:t>
            </a:r>
            <a:endParaRPr lang="en-US" dirty="0"/>
          </a:p>
        </p:txBody>
      </p:sp>
      <p:sp>
        <p:nvSpPr>
          <p:cNvPr id="4" name="object 2">
            <a:extLst>
              <a:ext uri="{FF2B5EF4-FFF2-40B4-BE49-F238E27FC236}">
                <a16:creationId xmlns:a16="http://schemas.microsoft.com/office/drawing/2014/main" id="{B2B88BEE-E61E-7010-EC72-77B22BD6A7E0}"/>
              </a:ext>
            </a:extLst>
          </p:cNvPr>
          <p:cNvSpPr txBox="1"/>
          <p:nvPr/>
        </p:nvSpPr>
        <p:spPr>
          <a:xfrm>
            <a:off x="6943071" y="1520715"/>
            <a:ext cx="19066164" cy="1030551"/>
          </a:xfrm>
          <a:prstGeom prst="rect">
            <a:avLst/>
          </a:prstGeom>
        </p:spPr>
        <p:txBody>
          <a:bodyPr vert="horz" wrap="square" lIns="0" tIns="13855" rIns="0" bIns="0" rtlCol="0">
            <a:spAutoFit/>
          </a:bodyPr>
          <a:lstStyle/>
          <a:p>
            <a:pPr marL="15394" algn="ctr">
              <a:spcBef>
                <a:spcPts val="109"/>
              </a:spcBef>
              <a:tabLst>
                <a:tab pos="5661792" algn="l"/>
                <a:tab pos="8839815" algn="l"/>
                <a:tab pos="12679766" algn="l"/>
              </a:tabLst>
            </a:pPr>
            <a:r>
              <a:rPr lang="lv-LV" sz="6606" b="1" spc="485" dirty="0">
                <a:latin typeface="Corbel"/>
                <a:cs typeface="Corbel"/>
              </a:rPr>
              <a:t>SITUĀCIJA LATVIJĀ.</a:t>
            </a:r>
            <a:endParaRPr sz="6606" dirty="0">
              <a:latin typeface="Corbel"/>
              <a:cs typeface="Corbel"/>
            </a:endParaRPr>
          </a:p>
        </p:txBody>
      </p:sp>
      <p:pic>
        <p:nvPicPr>
          <p:cNvPr id="6" name="object 5">
            <a:extLst>
              <a:ext uri="{FF2B5EF4-FFF2-40B4-BE49-F238E27FC236}">
                <a16:creationId xmlns:a16="http://schemas.microsoft.com/office/drawing/2014/main" id="{D22613E7-CF31-4EDB-A127-8530D76CE360}"/>
              </a:ext>
            </a:extLst>
          </p:cNvPr>
          <p:cNvPicPr/>
          <p:nvPr/>
        </p:nvPicPr>
        <p:blipFill>
          <a:blip r:embed="rId2" cstate="print"/>
          <a:stretch>
            <a:fillRect/>
          </a:stretch>
        </p:blipFill>
        <p:spPr>
          <a:xfrm>
            <a:off x="0" y="-14730"/>
            <a:ext cx="9177867" cy="13730730"/>
          </a:xfrm>
          <a:prstGeom prst="rect">
            <a:avLst/>
          </a:prstGeom>
        </p:spPr>
      </p:pic>
      <p:sp>
        <p:nvSpPr>
          <p:cNvPr id="7" name="object 11">
            <a:extLst>
              <a:ext uri="{FF2B5EF4-FFF2-40B4-BE49-F238E27FC236}">
                <a16:creationId xmlns:a16="http://schemas.microsoft.com/office/drawing/2014/main" id="{86A86095-711F-4431-82D1-E2EE85F049D3}"/>
              </a:ext>
            </a:extLst>
          </p:cNvPr>
          <p:cNvSpPr txBox="1"/>
          <p:nvPr/>
        </p:nvSpPr>
        <p:spPr>
          <a:xfrm>
            <a:off x="11536292" y="7278406"/>
            <a:ext cx="9630448" cy="707264"/>
          </a:xfrm>
          <a:prstGeom prst="rect">
            <a:avLst/>
          </a:prstGeom>
        </p:spPr>
        <p:txBody>
          <a:bodyPr vert="horz" wrap="square" lIns="0" tIns="14624" rIns="0" bIns="0" rtlCol="0">
            <a:spAutoFit/>
          </a:bodyPr>
          <a:lstStyle/>
          <a:p>
            <a:pPr marL="544936" marR="6157" indent="-530312" algn="ctr">
              <a:lnSpc>
                <a:spcPct val="115500"/>
              </a:lnSpc>
              <a:spcBef>
                <a:spcPts val="115"/>
              </a:spcBef>
            </a:pPr>
            <a:r>
              <a:rPr lang="lv-LV" sz="2000" dirty="0">
                <a:latin typeface="Corbel"/>
                <a:cs typeface="Corbel"/>
              </a:rPr>
              <a:t>Avots</a:t>
            </a:r>
            <a:r>
              <a:rPr sz="2000" dirty="0">
                <a:latin typeface="Corbel"/>
                <a:cs typeface="Corbel"/>
              </a:rPr>
              <a:t>:</a:t>
            </a:r>
            <a:r>
              <a:rPr lang="lv-LV" sz="2000" spc="-12" dirty="0">
                <a:latin typeface="Corbel"/>
                <a:cs typeface="Corbel"/>
              </a:rPr>
              <a:t> SPKC. Latvijas iedzīvotāju veselību ietekmējošo paradumu pētījums. 2022</a:t>
            </a:r>
            <a:br>
              <a:rPr lang="lv-LV" sz="2000" spc="-12" dirty="0">
                <a:latin typeface="Corbel"/>
                <a:cs typeface="Corbel"/>
              </a:rPr>
            </a:br>
            <a:r>
              <a:rPr lang="lv-LV" sz="2000" spc="-12" dirty="0">
                <a:latin typeface="Corbel"/>
                <a:cs typeface="Corbel"/>
              </a:rPr>
              <a:t>https://www.spkc.gov.lv/lv/media/18708/download?attachment</a:t>
            </a:r>
            <a:endParaRPr sz="2000" dirty="0">
              <a:latin typeface="Corbel"/>
              <a:cs typeface="Corbel"/>
            </a:endParaRPr>
          </a:p>
        </p:txBody>
      </p:sp>
      <p:sp>
        <p:nvSpPr>
          <p:cNvPr id="8" name="object 2">
            <a:extLst>
              <a:ext uri="{FF2B5EF4-FFF2-40B4-BE49-F238E27FC236}">
                <a16:creationId xmlns:a16="http://schemas.microsoft.com/office/drawing/2014/main" id="{E614C789-E367-F8B3-786B-C403CFAA729C}"/>
              </a:ext>
            </a:extLst>
          </p:cNvPr>
          <p:cNvSpPr txBox="1"/>
          <p:nvPr/>
        </p:nvSpPr>
        <p:spPr>
          <a:xfrm>
            <a:off x="6976938" y="8341480"/>
            <a:ext cx="19066164" cy="1030551"/>
          </a:xfrm>
          <a:prstGeom prst="rect">
            <a:avLst/>
          </a:prstGeom>
        </p:spPr>
        <p:txBody>
          <a:bodyPr vert="horz" wrap="square" lIns="0" tIns="13855" rIns="0" bIns="0" rtlCol="0">
            <a:spAutoFit/>
          </a:bodyPr>
          <a:lstStyle/>
          <a:p>
            <a:pPr marL="15394" algn="ctr">
              <a:spcBef>
                <a:spcPts val="109"/>
              </a:spcBef>
              <a:tabLst>
                <a:tab pos="5661792" algn="l"/>
                <a:tab pos="8839815" algn="l"/>
                <a:tab pos="12679766" algn="l"/>
              </a:tabLst>
            </a:pPr>
            <a:r>
              <a:rPr lang="lv-LV" sz="6606" b="1" spc="485" dirty="0">
                <a:latin typeface="Corbel"/>
                <a:cs typeface="Corbel"/>
              </a:rPr>
              <a:t>SPKC rekomendācijas.</a:t>
            </a:r>
            <a:endParaRPr sz="6606" dirty="0">
              <a:latin typeface="Corbel"/>
              <a:cs typeface="Corbel"/>
            </a:endParaRPr>
          </a:p>
        </p:txBody>
      </p:sp>
      <p:sp>
        <p:nvSpPr>
          <p:cNvPr id="10" name="TextBox 9">
            <a:extLst>
              <a:ext uri="{FF2B5EF4-FFF2-40B4-BE49-F238E27FC236}">
                <a16:creationId xmlns:a16="http://schemas.microsoft.com/office/drawing/2014/main" id="{B5F34952-CF52-B2EE-88AE-BFA025767BE0}"/>
              </a:ext>
            </a:extLst>
          </p:cNvPr>
          <p:cNvSpPr txBox="1"/>
          <p:nvPr/>
        </p:nvSpPr>
        <p:spPr>
          <a:xfrm>
            <a:off x="10628048" y="9580389"/>
            <a:ext cx="12530667" cy="1754326"/>
          </a:xfrm>
          <a:prstGeom prst="rect">
            <a:avLst/>
          </a:prstGeom>
          <a:noFill/>
        </p:spPr>
        <p:txBody>
          <a:bodyPr wrap="square" rtlCol="0">
            <a:spAutoFit/>
          </a:bodyPr>
          <a:lstStyle/>
          <a:p>
            <a:r>
              <a:rPr lang="lv-LV" dirty="0"/>
              <a:t>Pieaugušajiem(18-64 gadi) ieteicams vismaz 2 reizes nedēļā veikt muskuļus stiprinošas aktivitātes vidējā vai augstā intensitātē, galvenajām muskuļu grupām.</a:t>
            </a:r>
            <a:endParaRPr lang="en-US" dirty="0"/>
          </a:p>
        </p:txBody>
      </p:sp>
      <p:sp>
        <p:nvSpPr>
          <p:cNvPr id="12" name="object 11">
            <a:extLst>
              <a:ext uri="{FF2B5EF4-FFF2-40B4-BE49-F238E27FC236}">
                <a16:creationId xmlns:a16="http://schemas.microsoft.com/office/drawing/2014/main" id="{859219F7-E3E8-9AB4-B13B-2AFDACBD7AFD}"/>
              </a:ext>
            </a:extLst>
          </p:cNvPr>
          <p:cNvSpPr txBox="1"/>
          <p:nvPr/>
        </p:nvSpPr>
        <p:spPr>
          <a:xfrm>
            <a:off x="12078157" y="11841653"/>
            <a:ext cx="9630448" cy="707264"/>
          </a:xfrm>
          <a:prstGeom prst="rect">
            <a:avLst/>
          </a:prstGeom>
        </p:spPr>
        <p:txBody>
          <a:bodyPr vert="horz" wrap="square" lIns="0" tIns="14624" rIns="0" bIns="0" rtlCol="0">
            <a:spAutoFit/>
          </a:bodyPr>
          <a:lstStyle/>
          <a:p>
            <a:pPr marL="544936" marR="6157" indent="-530312" algn="ctr">
              <a:lnSpc>
                <a:spcPct val="115500"/>
              </a:lnSpc>
              <a:spcBef>
                <a:spcPts val="115"/>
              </a:spcBef>
            </a:pPr>
            <a:r>
              <a:rPr lang="lv-LV" sz="2000" dirty="0">
                <a:latin typeface="Corbel"/>
                <a:cs typeface="Corbel"/>
              </a:rPr>
              <a:t>Avots</a:t>
            </a:r>
            <a:r>
              <a:rPr sz="2000" dirty="0">
                <a:latin typeface="Corbel"/>
                <a:cs typeface="Corbel"/>
              </a:rPr>
              <a:t>:</a:t>
            </a:r>
            <a:r>
              <a:rPr lang="lv-LV" sz="2000" spc="-12" dirty="0">
                <a:latin typeface="Corbel"/>
                <a:cs typeface="Corbel"/>
              </a:rPr>
              <a:t> SPKC. Fizisko aktivitāšu ieteikumi Latvijas iedzīvotājiem. 2023</a:t>
            </a:r>
            <a:br>
              <a:rPr lang="lv-LV" sz="2000" spc="-12" dirty="0">
                <a:latin typeface="Corbel"/>
                <a:cs typeface="Corbel"/>
              </a:rPr>
            </a:br>
            <a:r>
              <a:rPr lang="lv-LV" sz="2000" spc="-12" dirty="0">
                <a:latin typeface="Corbel"/>
                <a:cs typeface="Corbel"/>
              </a:rPr>
              <a:t>https://www.spkc.gov.lv/lv/media/4747/download?attachment</a:t>
            </a:r>
            <a:endParaRPr sz="2000" dirty="0">
              <a:latin typeface="Corbel"/>
              <a:cs typeface="Corbel"/>
            </a:endParaRPr>
          </a:p>
        </p:txBody>
      </p:sp>
    </p:spTree>
    <p:extLst>
      <p:ext uri="{BB962C8B-B14F-4D97-AF65-F5344CB8AC3E}">
        <p14:creationId xmlns:p14="http://schemas.microsoft.com/office/powerpoint/2010/main" val="13622792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8F8CB-F2E0-B199-DF6E-566F9638B466}"/>
            </a:ext>
          </a:extLst>
        </p:cNvPr>
        <p:cNvGrpSpPr/>
        <p:nvPr/>
      </p:nvGrpSpPr>
      <p:grpSpPr>
        <a:xfrm>
          <a:off x="0" y="0"/>
          <a:ext cx="0" cy="0"/>
          <a:chOff x="0" y="0"/>
          <a:chExt cx="0" cy="0"/>
        </a:xfrm>
      </p:grpSpPr>
      <p:sp>
        <p:nvSpPr>
          <p:cNvPr id="17" name="TextBox 11">
            <a:extLst>
              <a:ext uri="{FF2B5EF4-FFF2-40B4-BE49-F238E27FC236}">
                <a16:creationId xmlns:a16="http://schemas.microsoft.com/office/drawing/2014/main" id="{097DB589-BAB1-FD74-7F82-66143B91AEA0}"/>
              </a:ext>
            </a:extLst>
          </p:cNvPr>
          <p:cNvSpPr txBox="1"/>
          <p:nvPr/>
        </p:nvSpPr>
        <p:spPr>
          <a:xfrm>
            <a:off x="7090155" y="1769928"/>
            <a:ext cx="10762498" cy="1107996"/>
          </a:xfrm>
          <a:prstGeom prst="rect">
            <a:avLst/>
          </a:prstGeom>
          <a:noFill/>
        </p:spPr>
        <p:txBody>
          <a:bodyPr wrap="none" rtlCol="0">
            <a:spAutoFit/>
          </a:bodyPr>
          <a:lstStyle/>
          <a:p>
            <a:pPr algn="ctr"/>
            <a:r>
              <a:rPr lang="lv-LV" sz="6600" b="1" spc="600" dirty="0">
                <a:solidFill>
                  <a:schemeClr val="tx2"/>
                </a:solidFill>
                <a:latin typeface="+mj-lt"/>
                <a:ea typeface="Montserrat" charset="0"/>
                <a:cs typeface="Montserrat" charset="0"/>
              </a:rPr>
              <a:t>AKTIVITĀTE SOCTĪKLOS</a:t>
            </a:r>
            <a:endParaRPr lang="en-US" sz="6600" b="1" spc="600" dirty="0">
              <a:solidFill>
                <a:schemeClr val="tx2"/>
              </a:solidFill>
              <a:latin typeface="+mj-lt"/>
              <a:ea typeface="Montserrat" charset="0"/>
              <a:cs typeface="Montserrat" charset="0"/>
            </a:endParaRPr>
          </a:p>
        </p:txBody>
      </p:sp>
      <p:sp>
        <p:nvSpPr>
          <p:cNvPr id="18" name="TextBox 12">
            <a:extLst>
              <a:ext uri="{FF2B5EF4-FFF2-40B4-BE49-F238E27FC236}">
                <a16:creationId xmlns:a16="http://schemas.microsoft.com/office/drawing/2014/main" id="{CD49E10B-6F5B-31FE-7219-68E1784266C2}"/>
              </a:ext>
            </a:extLst>
          </p:cNvPr>
          <p:cNvSpPr txBox="1"/>
          <p:nvPr/>
        </p:nvSpPr>
        <p:spPr>
          <a:xfrm>
            <a:off x="10530451" y="1250130"/>
            <a:ext cx="4777270"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R</a:t>
            </a:r>
            <a:r>
              <a:rPr kumimoji="0" lang="lv-LV" sz="2000" b="0" i="0" u="none" strike="noStrike" kern="1200" cap="none" spc="1200" normalizeH="0" baseline="0" noProof="0" dirty="0">
                <a:ln>
                  <a:noFill/>
                </a:ln>
                <a:solidFill>
                  <a:srgbClr val="000000"/>
                </a:solidFill>
                <a:effectLst/>
                <a:uLnTx/>
                <a:uFillTx/>
                <a:latin typeface="Corbel"/>
                <a:ea typeface="Montserrat" charset="0"/>
                <a:cs typeface="Montserrat" charset="0"/>
              </a:rPr>
              <a:t>ĪGA, </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Brasa</a:t>
            </a:r>
            <a:endParaRPr lang="en-US" sz="2000" spc="1200" dirty="0">
              <a:solidFill>
                <a:schemeClr val="tx2"/>
              </a:solidFill>
              <a:latin typeface="+mj-lt"/>
              <a:ea typeface="Montserrat" charset="0"/>
              <a:cs typeface="Montserrat" charset="0"/>
            </a:endParaRPr>
          </a:p>
        </p:txBody>
      </p:sp>
      <p:pic>
        <p:nvPicPr>
          <p:cNvPr id="3" name="Picture 2" descr="A collage of a park&#10;&#10;Description automatically generated">
            <a:extLst>
              <a:ext uri="{FF2B5EF4-FFF2-40B4-BE49-F238E27FC236}">
                <a16:creationId xmlns:a16="http://schemas.microsoft.com/office/drawing/2014/main" id="{178D1F05-2B48-2820-66F3-39CD2A7CA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105" y="2877924"/>
            <a:ext cx="5876925" cy="6260411"/>
          </a:xfrm>
          <a:prstGeom prst="rect">
            <a:avLst/>
          </a:prstGeom>
        </p:spPr>
      </p:pic>
      <p:pic>
        <p:nvPicPr>
          <p:cNvPr id="5" name="Picture 4" descr="A person sitting on a bench in a snowy area&#10;&#10;Description automatically generated">
            <a:extLst>
              <a:ext uri="{FF2B5EF4-FFF2-40B4-BE49-F238E27FC236}">
                <a16:creationId xmlns:a16="http://schemas.microsoft.com/office/drawing/2014/main" id="{9C71F042-5456-004A-164D-FE282A4F8F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0571" y="2877923"/>
            <a:ext cx="6572250" cy="8329821"/>
          </a:xfrm>
          <a:prstGeom prst="rect">
            <a:avLst/>
          </a:prstGeom>
        </p:spPr>
      </p:pic>
      <p:pic>
        <p:nvPicPr>
          <p:cNvPr id="7" name="Picture 6" descr="A screenshot of a social media post&#10;&#10;Description automatically generated">
            <a:extLst>
              <a:ext uri="{FF2B5EF4-FFF2-40B4-BE49-F238E27FC236}">
                <a16:creationId xmlns:a16="http://schemas.microsoft.com/office/drawing/2014/main" id="{2672545C-601E-7CE3-DD6B-9F878AE1FC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38560" y="3076620"/>
            <a:ext cx="7847186" cy="4067175"/>
          </a:xfrm>
          <a:prstGeom prst="rect">
            <a:avLst/>
          </a:prstGeom>
        </p:spPr>
      </p:pic>
      <p:pic>
        <p:nvPicPr>
          <p:cNvPr id="10" name="Picture 9" descr="A screenshot of a social media post&#10;&#10;Description automatically generated">
            <a:extLst>
              <a:ext uri="{FF2B5EF4-FFF2-40B4-BE49-F238E27FC236}">
                <a16:creationId xmlns:a16="http://schemas.microsoft.com/office/drawing/2014/main" id="{5845C72C-320F-082D-BAD5-59734C0B5F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29160" y="7342491"/>
            <a:ext cx="6572250" cy="6248400"/>
          </a:xfrm>
          <a:prstGeom prst="rect">
            <a:avLst/>
          </a:prstGeom>
        </p:spPr>
      </p:pic>
    </p:spTree>
    <p:extLst>
      <p:ext uri="{BB962C8B-B14F-4D97-AF65-F5344CB8AC3E}">
        <p14:creationId xmlns:p14="http://schemas.microsoft.com/office/powerpoint/2010/main" val="32765226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Kuvan paikkamerkki 55" descr="Kuva, joka sisältää kohteen ulko, taivas, lumi, puu&#10;&#10;Kuvaus luotu automaattisesti">
            <a:extLst>
              <a:ext uri="{FF2B5EF4-FFF2-40B4-BE49-F238E27FC236}">
                <a16:creationId xmlns:a16="http://schemas.microsoft.com/office/drawing/2014/main" id="{6FEA4E70-EFCE-48C3-90BD-37EDDB270F92}"/>
              </a:ext>
            </a:extLst>
          </p:cNvPr>
          <p:cNvPicPr>
            <a:picLocks noGrp="1" noChangeAspect="1"/>
          </p:cNvPicPr>
          <p:nvPr>
            <p:ph type="pic" sz="quarter" idx="10"/>
          </p:nvPr>
        </p:nvPicPr>
        <p:blipFill>
          <a:blip r:embed="rId2" cstate="email">
            <a:extLst>
              <a:ext uri="{28A0092B-C50C-407E-A947-70E740481C1C}">
                <a14:useLocalDpi xmlns:a14="http://schemas.microsoft.com/office/drawing/2010/main" val="0"/>
              </a:ext>
            </a:extLst>
          </a:blip>
          <a:srcRect t="7805" b="7805"/>
          <a:stretch>
            <a:fillRect/>
          </a:stretch>
        </p:blipFill>
        <p:spPr/>
      </p:pic>
      <p:sp>
        <p:nvSpPr>
          <p:cNvPr id="13" name="Rectangle 12"/>
          <p:cNvSpPr/>
          <p:nvPr/>
        </p:nvSpPr>
        <p:spPr>
          <a:xfrm>
            <a:off x="-12294" y="0"/>
            <a:ext cx="24586791" cy="13716000"/>
          </a:xfrm>
          <a:prstGeom prst="rect">
            <a:avLst/>
          </a:prstGeom>
          <a:solidFill>
            <a:schemeClr val="accent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latin typeface="+mj-lt"/>
            </a:endParaRPr>
          </a:p>
        </p:txBody>
      </p:sp>
      <p:sp>
        <p:nvSpPr>
          <p:cNvPr id="23" name="TextBox 22"/>
          <p:cNvSpPr txBox="1"/>
          <p:nvPr/>
        </p:nvSpPr>
        <p:spPr>
          <a:xfrm>
            <a:off x="4725905" y="4946549"/>
            <a:ext cx="15110395" cy="1107996"/>
          </a:xfrm>
          <a:prstGeom prst="rect">
            <a:avLst/>
          </a:prstGeom>
          <a:noFill/>
        </p:spPr>
        <p:txBody>
          <a:bodyPr wrap="square" rtlCol="0">
            <a:spAutoFit/>
          </a:bodyPr>
          <a:lstStyle/>
          <a:p>
            <a:pPr algn="ctr"/>
            <a:r>
              <a:rPr lang="lv-LV" sz="6600" b="1" spc="600" dirty="0">
                <a:solidFill>
                  <a:schemeClr val="bg1"/>
                </a:solidFill>
                <a:latin typeface="+mj-lt"/>
                <a:ea typeface="Montserrat Semi" charset="0"/>
                <a:cs typeface="Montserrat Semi" charset="0"/>
              </a:rPr>
              <a:t>Paldies</a:t>
            </a:r>
            <a:r>
              <a:rPr lang="en-US" sz="6600" b="1" spc="600" dirty="0">
                <a:solidFill>
                  <a:schemeClr val="bg1"/>
                </a:solidFill>
                <a:latin typeface="+mj-lt"/>
                <a:ea typeface="Montserrat Semi" charset="0"/>
                <a:cs typeface="Montserrat Semi" charset="0"/>
              </a:rPr>
              <a:t>!</a:t>
            </a:r>
          </a:p>
        </p:txBody>
      </p:sp>
      <p:sp>
        <p:nvSpPr>
          <p:cNvPr id="12" name="TextBox 39">
            <a:extLst>
              <a:ext uri="{FF2B5EF4-FFF2-40B4-BE49-F238E27FC236}">
                <a16:creationId xmlns:a16="http://schemas.microsoft.com/office/drawing/2014/main" id="{768F86E6-2350-464B-A567-B20FBB645EF1}"/>
              </a:ext>
            </a:extLst>
          </p:cNvPr>
          <p:cNvSpPr txBox="1"/>
          <p:nvPr/>
        </p:nvSpPr>
        <p:spPr>
          <a:xfrm>
            <a:off x="10978931" y="11507625"/>
            <a:ext cx="2395207" cy="400110"/>
          </a:xfrm>
          <a:prstGeom prst="rect">
            <a:avLst/>
          </a:prstGeom>
          <a:noFill/>
        </p:spPr>
        <p:txBody>
          <a:bodyPr wrap="non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schemeClr val="bg1"/>
                </a:solidFill>
                <a:effectLst/>
                <a:uLnTx/>
                <a:uFillTx/>
                <a:latin typeface="Corbel"/>
                <a:ea typeface="Montserrat" charset="0"/>
                <a:cs typeface="Montserrat" charset="0"/>
              </a:rPr>
              <a:t>OMNIGYM.COM</a:t>
            </a:r>
            <a:endParaRPr kumimoji="0" lang="en-US" sz="1200" b="0" i="0" u="none" strike="noStrike" kern="1200" cap="none" spc="300" normalizeH="0" baseline="0" noProof="0" dirty="0">
              <a:ln>
                <a:noFill/>
              </a:ln>
              <a:solidFill>
                <a:schemeClr val="bg1"/>
              </a:solidFill>
              <a:effectLst/>
              <a:uLnTx/>
              <a:uFillTx/>
              <a:latin typeface="Corbel"/>
              <a:ea typeface="Montserrat" charset="0"/>
              <a:cs typeface="Montserrat" charset="0"/>
            </a:endParaRPr>
          </a:p>
        </p:txBody>
      </p:sp>
      <p:pic>
        <p:nvPicPr>
          <p:cNvPr id="7" name="Kuva 6" descr="Kuva, joka sisältää kohteen teksti, clipart-kuva&#10;&#10;Kuvaus luotu automaattisesti">
            <a:extLst>
              <a:ext uri="{FF2B5EF4-FFF2-40B4-BE49-F238E27FC236}">
                <a16:creationId xmlns:a16="http://schemas.microsoft.com/office/drawing/2014/main" id="{46A5673D-1276-4664-8C76-830AA7D45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9783" y="10574227"/>
            <a:ext cx="5191223" cy="830596"/>
          </a:xfrm>
          <a:prstGeom prst="rect">
            <a:avLst/>
          </a:prstGeom>
        </p:spPr>
      </p:pic>
    </p:spTree>
    <p:extLst>
      <p:ext uri="{BB962C8B-B14F-4D97-AF65-F5344CB8AC3E}">
        <p14:creationId xmlns:p14="http://schemas.microsoft.com/office/powerpoint/2010/main" val="210569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2676395" y="1164006"/>
            <a:ext cx="10727165" cy="1107996"/>
          </a:xfrm>
          <a:prstGeom prst="rect">
            <a:avLst/>
          </a:prstGeom>
          <a:noFill/>
        </p:spPr>
        <p:txBody>
          <a:bodyPr wrap="square" rtlCol="0">
            <a:spAutoFit/>
          </a:bodyPr>
          <a:lstStyle/>
          <a:p>
            <a:pPr algn="ctr"/>
            <a:r>
              <a:rPr lang="en-US" sz="6600" b="1" spc="600" dirty="0">
                <a:solidFill>
                  <a:schemeClr val="tx2"/>
                </a:solidFill>
                <a:latin typeface="+mj-lt"/>
                <a:ea typeface="Montserrat" charset="0"/>
                <a:cs typeface="Montserrat" charset="0"/>
              </a:rPr>
              <a:t>CASE: </a:t>
            </a:r>
            <a:r>
              <a:rPr lang="lv-LV" sz="6600" b="1" spc="600" dirty="0">
                <a:solidFill>
                  <a:schemeClr val="tx2"/>
                </a:solidFill>
                <a:latin typeface="+mj-lt"/>
                <a:ea typeface="Montserrat" charset="0"/>
                <a:cs typeface="Montserrat" charset="0"/>
              </a:rPr>
              <a:t>RĪGA, Brasa</a:t>
            </a:r>
            <a:r>
              <a:rPr lang="en-US" sz="6600" b="1" spc="600" dirty="0">
                <a:solidFill>
                  <a:schemeClr val="tx2"/>
                </a:solidFill>
                <a:latin typeface="+mj-lt"/>
                <a:ea typeface="Montserrat" charset="0"/>
                <a:cs typeface="Montserrat" charset="0"/>
              </a:rPr>
              <a:t> </a:t>
            </a:r>
            <a:endParaRPr lang="en-US" sz="6600" b="1" spc="600" dirty="0">
              <a:solidFill>
                <a:schemeClr val="tx2"/>
              </a:solidFill>
              <a:latin typeface="+mj-lt"/>
            </a:endParaRPr>
          </a:p>
        </p:txBody>
      </p:sp>
      <p:pic>
        <p:nvPicPr>
          <p:cNvPr id="8" name="Kuvan paikkamerkki 5" descr="Kuva, joka sisältää kohteen maa, ulko, hiekkainen&#10;&#10;Kuvaus luotu automaattisesti">
            <a:extLst>
              <a:ext uri="{FF2B5EF4-FFF2-40B4-BE49-F238E27FC236}">
                <a16:creationId xmlns:a16="http://schemas.microsoft.com/office/drawing/2014/main" id="{EF05C92A-E427-40F1-BC4C-10E8ACD1D7E0}"/>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8218" r="54490"/>
          <a:stretch/>
        </p:blipFill>
        <p:spPr>
          <a:xfrm>
            <a:off x="0" y="0"/>
            <a:ext cx="5615627" cy="13716000"/>
          </a:xfrm>
        </p:spPr>
      </p:pic>
      <p:pic>
        <p:nvPicPr>
          <p:cNvPr id="9" name="Kuvan paikkamerkki 5" descr="Kuva, joka sisältää kohteen henkilö, ulko&#10;&#10;Kuvaus luotu automaattisesti">
            <a:extLst>
              <a:ext uri="{FF2B5EF4-FFF2-40B4-BE49-F238E27FC236}">
                <a16:creationId xmlns:a16="http://schemas.microsoft.com/office/drawing/2014/main" id="{22EF2FCF-5D5C-420D-A1B5-65E329449539}"/>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t="10447" b="10447"/>
          <a:stretch/>
        </p:blipFill>
        <p:spPr/>
      </p:pic>
      <p:pic>
        <p:nvPicPr>
          <p:cNvPr id="10" name="Kuvan paikkamerkki 7" descr="Kuva, joka sisältää kohteen kevyt, ulko, katu, yö&#10;&#10;Kuvaus luotu automaattisesti">
            <a:extLst>
              <a:ext uri="{FF2B5EF4-FFF2-40B4-BE49-F238E27FC236}">
                <a16:creationId xmlns:a16="http://schemas.microsoft.com/office/drawing/2014/main" id="{442F051C-A4DC-474C-AFC2-755EA8B784D7}"/>
              </a:ext>
            </a:extLst>
          </p:cNvPr>
          <p:cNvPicPr>
            <a:picLocks noGrp="1" noChangeAspect="1"/>
          </p:cNvPicPr>
          <p:nvPr>
            <p:ph type="pic" sz="quarter" idx="15"/>
          </p:nvPr>
        </p:nvPicPr>
        <p:blipFill rotWithShape="1">
          <a:blip r:embed="rId5">
            <a:extLst>
              <a:ext uri="{28A0092B-C50C-407E-A947-70E740481C1C}">
                <a14:useLocalDpi xmlns:a14="http://schemas.microsoft.com/office/drawing/2010/main" val="0"/>
              </a:ext>
            </a:extLst>
          </a:blip>
          <a:srcRect l="22556" r="22556"/>
          <a:stretch/>
        </p:blipFill>
        <p:spPr/>
      </p:pic>
      <p:sp>
        <p:nvSpPr>
          <p:cNvPr id="11" name="TextBox 9">
            <a:extLst>
              <a:ext uri="{FF2B5EF4-FFF2-40B4-BE49-F238E27FC236}">
                <a16:creationId xmlns:a16="http://schemas.microsoft.com/office/drawing/2014/main" id="{BCDD073F-5BD4-4D9C-A656-68CD20EE7468}"/>
              </a:ext>
            </a:extLst>
          </p:cNvPr>
          <p:cNvSpPr txBox="1"/>
          <p:nvPr/>
        </p:nvSpPr>
        <p:spPr>
          <a:xfrm>
            <a:off x="14268589" y="6662454"/>
            <a:ext cx="1389548" cy="1323439"/>
          </a:xfrm>
          <a:prstGeom prst="rect">
            <a:avLst/>
          </a:prstGeom>
          <a:noFill/>
        </p:spPr>
        <p:txBody>
          <a:bodyPr wrap="none" rtlCol="0">
            <a:spAutoFit/>
          </a:bodyPr>
          <a:lstStyle/>
          <a:p>
            <a:r>
              <a:rPr lang="en-US" sz="8000" b="1" spc="600" dirty="0">
                <a:solidFill>
                  <a:schemeClr val="tx2"/>
                </a:solidFill>
                <a:latin typeface="+mj-lt"/>
                <a:ea typeface="Montserrat" charset="0"/>
                <a:cs typeface="Montserrat" charset="0"/>
              </a:rPr>
              <a:t>65</a:t>
            </a:r>
            <a:endParaRPr lang="en-US" sz="13800" b="1" spc="600" dirty="0">
              <a:solidFill>
                <a:schemeClr val="tx2"/>
              </a:solidFill>
              <a:latin typeface="+mj-lt"/>
              <a:ea typeface="Montserrat" charset="0"/>
              <a:cs typeface="Montserrat" charset="0"/>
            </a:endParaRPr>
          </a:p>
        </p:txBody>
      </p:sp>
      <p:sp>
        <p:nvSpPr>
          <p:cNvPr id="15" name="TextBox 10">
            <a:extLst>
              <a:ext uri="{FF2B5EF4-FFF2-40B4-BE49-F238E27FC236}">
                <a16:creationId xmlns:a16="http://schemas.microsoft.com/office/drawing/2014/main" id="{ACBC80CF-B5CE-4195-B3F1-9497E874A2F1}"/>
              </a:ext>
            </a:extLst>
          </p:cNvPr>
          <p:cNvSpPr txBox="1"/>
          <p:nvPr/>
        </p:nvSpPr>
        <p:spPr>
          <a:xfrm>
            <a:off x="16468017" y="7045215"/>
            <a:ext cx="5742854" cy="1143070"/>
          </a:xfrm>
          <a:prstGeom prst="rect">
            <a:avLst/>
          </a:prstGeom>
          <a:noFill/>
        </p:spPr>
        <p:txBody>
          <a:bodyPr wrap="square" rtlCol="0">
            <a:spAutoFit/>
          </a:bodyPr>
          <a:lstStyle/>
          <a:p>
            <a:pPr>
              <a:lnSpc>
                <a:spcPct val="150000"/>
              </a:lnSpc>
            </a:pPr>
            <a:r>
              <a:rPr lang="lv-LV" sz="2400" dirty="0">
                <a:latin typeface="+mj-lt"/>
                <a:ea typeface="Montserrat Light" charset="0"/>
                <a:cs typeface="Montserrat Light" charset="0"/>
              </a:rPr>
              <a:t>Tika saņemtas 65 atbildes uz aptaujas jautājumiem</a:t>
            </a:r>
            <a:endParaRPr lang="en-US" sz="2400" dirty="0">
              <a:latin typeface="+mj-lt"/>
              <a:ea typeface="Montserrat Light" charset="0"/>
              <a:cs typeface="Montserrat Light" charset="0"/>
            </a:endParaRPr>
          </a:p>
        </p:txBody>
      </p:sp>
      <p:sp>
        <p:nvSpPr>
          <p:cNvPr id="16" name="TextBox 11">
            <a:extLst>
              <a:ext uri="{FF2B5EF4-FFF2-40B4-BE49-F238E27FC236}">
                <a16:creationId xmlns:a16="http://schemas.microsoft.com/office/drawing/2014/main" id="{01758EA3-574E-4C6D-A4CE-B6E434AB68B8}"/>
              </a:ext>
            </a:extLst>
          </p:cNvPr>
          <p:cNvSpPr txBox="1"/>
          <p:nvPr/>
        </p:nvSpPr>
        <p:spPr>
          <a:xfrm>
            <a:off x="14324694" y="7796286"/>
            <a:ext cx="1361270" cy="523220"/>
          </a:xfrm>
          <a:prstGeom prst="rect">
            <a:avLst/>
          </a:prstGeom>
          <a:noFill/>
        </p:spPr>
        <p:txBody>
          <a:bodyPr wrap="none" rtlCol="0">
            <a:spAutoFit/>
          </a:bodyPr>
          <a:lstStyle/>
          <a:p>
            <a:r>
              <a:rPr lang="lv-LV" sz="2800" dirty="0">
                <a:solidFill>
                  <a:schemeClr val="tx2"/>
                </a:solidFill>
                <a:latin typeface="+mj-lt"/>
                <a:ea typeface="Montserrat" charset="0"/>
                <a:cs typeface="Montserrat" charset="0"/>
              </a:rPr>
              <a:t>atbildes</a:t>
            </a:r>
            <a:endParaRPr lang="en-US" sz="4400" dirty="0">
              <a:solidFill>
                <a:schemeClr val="tx2"/>
              </a:solidFill>
              <a:latin typeface="+mj-lt"/>
              <a:ea typeface="Montserrat" charset="0"/>
              <a:cs typeface="Montserrat" charset="0"/>
            </a:endParaRPr>
          </a:p>
        </p:txBody>
      </p:sp>
      <p:sp>
        <p:nvSpPr>
          <p:cNvPr id="17" name="TextBox 16">
            <a:extLst>
              <a:ext uri="{FF2B5EF4-FFF2-40B4-BE49-F238E27FC236}">
                <a16:creationId xmlns:a16="http://schemas.microsoft.com/office/drawing/2014/main" id="{EC8FAEF9-B87E-46DE-9E07-EEB50D00E2AC}"/>
              </a:ext>
            </a:extLst>
          </p:cNvPr>
          <p:cNvSpPr txBox="1"/>
          <p:nvPr/>
        </p:nvSpPr>
        <p:spPr>
          <a:xfrm>
            <a:off x="13550656" y="3583289"/>
            <a:ext cx="8922228" cy="2805063"/>
          </a:xfrm>
          <a:prstGeom prst="rect">
            <a:avLst/>
          </a:prstGeom>
          <a:noFill/>
        </p:spPr>
        <p:txBody>
          <a:bodyPr wrap="square" rtlCol="0">
            <a:spAutoFit/>
          </a:bodyPr>
          <a:lstStyle/>
          <a:p>
            <a:pPr algn="ctr">
              <a:lnSpc>
                <a:spcPct val="150000"/>
              </a:lnSpc>
            </a:pPr>
            <a:r>
              <a:rPr lang="lv-LV" sz="2400" dirty="0">
                <a:latin typeface="+mj-lt"/>
                <a:ea typeface="Montserrat Light" charset="0"/>
                <a:cs typeface="Montserrat Light" charset="0"/>
              </a:rPr>
              <a:t>Pētījuma mērķis ir iegūt atgriezenisko saiti no vietējiem iedzīvotājiem par Omnigym āra trenažieru piedāvātajām fizisko aktivitāšu iespējām un šāda trenažieru laukuma aktualitāti pašvaldībā.</a:t>
            </a:r>
          </a:p>
          <a:p>
            <a:pPr algn="ctr">
              <a:lnSpc>
                <a:spcPct val="150000"/>
              </a:lnSpc>
            </a:pPr>
            <a:endParaRPr lang="en-US" sz="2400" dirty="0">
              <a:latin typeface="+mj-lt"/>
              <a:ea typeface="Montserrat Light" charset="0"/>
              <a:cs typeface="Montserrat Light" charset="0"/>
            </a:endParaRPr>
          </a:p>
          <a:p>
            <a:pPr algn="ctr">
              <a:lnSpc>
                <a:spcPct val="150000"/>
              </a:lnSpc>
            </a:pPr>
            <a:r>
              <a:rPr lang="lv-LV" sz="2400" dirty="0">
                <a:latin typeface="+mj-lt"/>
                <a:ea typeface="Montserrat Light" charset="0"/>
                <a:cs typeface="Montserrat Light" charset="0"/>
              </a:rPr>
              <a:t>Pētījums norisinājās </a:t>
            </a:r>
            <a:r>
              <a:rPr lang="fi-FI" sz="2400" dirty="0" err="1">
                <a:latin typeface="+mj-lt"/>
                <a:ea typeface="Montserrat Light" charset="0"/>
                <a:cs typeface="Montserrat Light" charset="0"/>
              </a:rPr>
              <a:t>Riga</a:t>
            </a:r>
            <a:r>
              <a:rPr lang="lv-LV" sz="2400" dirty="0">
                <a:latin typeface="+mj-lt"/>
                <a:ea typeface="Montserrat Light" charset="0"/>
                <a:cs typeface="Montserrat Light" charset="0"/>
              </a:rPr>
              <a:t> </a:t>
            </a:r>
            <a:r>
              <a:rPr lang="fi-FI" sz="2400" dirty="0">
                <a:latin typeface="+mj-lt"/>
                <a:ea typeface="Montserrat Light" charset="0"/>
                <a:cs typeface="Montserrat Light" charset="0"/>
              </a:rPr>
              <a:t>26</a:t>
            </a:r>
            <a:r>
              <a:rPr lang="lv-LV" sz="2400" dirty="0">
                <a:latin typeface="+mj-lt"/>
                <a:ea typeface="Montserrat Light" charset="0"/>
                <a:cs typeface="Montserrat Light" charset="0"/>
              </a:rPr>
              <a:t>.01.2024 – 28.</a:t>
            </a:r>
            <a:r>
              <a:rPr lang="fi-FI" sz="2400" dirty="0">
                <a:latin typeface="+mj-lt"/>
                <a:ea typeface="Montserrat Light" charset="0"/>
                <a:cs typeface="Montserrat Light" charset="0"/>
              </a:rPr>
              <a:t>02</a:t>
            </a:r>
            <a:r>
              <a:rPr lang="lv-LV" sz="2400" dirty="0">
                <a:latin typeface="+mj-lt"/>
                <a:ea typeface="Montserrat Light" charset="0"/>
                <a:cs typeface="Montserrat Light" charset="0"/>
              </a:rPr>
              <a:t>.2024</a:t>
            </a:r>
          </a:p>
        </p:txBody>
      </p:sp>
      <p:sp>
        <p:nvSpPr>
          <p:cNvPr id="26" name="Rectangle 1">
            <a:extLst>
              <a:ext uri="{FF2B5EF4-FFF2-40B4-BE49-F238E27FC236}">
                <a16:creationId xmlns:a16="http://schemas.microsoft.com/office/drawing/2014/main" id="{70342673-7098-4EA7-8149-C32A131A824B}"/>
              </a:ext>
            </a:extLst>
          </p:cNvPr>
          <p:cNvSpPr/>
          <p:nvPr/>
        </p:nvSpPr>
        <p:spPr>
          <a:xfrm>
            <a:off x="12807205" y="9046509"/>
            <a:ext cx="3160559" cy="25968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 name="TextBox 9">
            <a:extLst>
              <a:ext uri="{FF2B5EF4-FFF2-40B4-BE49-F238E27FC236}">
                <a16:creationId xmlns:a16="http://schemas.microsoft.com/office/drawing/2014/main" id="{BCB62406-AD38-44C6-9786-002348BBE9F8}"/>
              </a:ext>
            </a:extLst>
          </p:cNvPr>
          <p:cNvSpPr txBox="1"/>
          <p:nvPr/>
        </p:nvSpPr>
        <p:spPr>
          <a:xfrm>
            <a:off x="13309287" y="9429720"/>
            <a:ext cx="2281971" cy="1323439"/>
          </a:xfrm>
          <a:prstGeom prst="rect">
            <a:avLst/>
          </a:prstGeom>
          <a:noFill/>
        </p:spPr>
        <p:txBody>
          <a:bodyPr wrap="none" rtlCol="0">
            <a:spAutoFit/>
          </a:bodyPr>
          <a:lstStyle/>
          <a:p>
            <a:r>
              <a:rPr lang="en-US" sz="8000" b="1" spc="600" dirty="0">
                <a:solidFill>
                  <a:schemeClr val="tx2"/>
                </a:solidFill>
                <a:latin typeface="+mj-lt"/>
                <a:ea typeface="Montserrat" charset="0"/>
                <a:cs typeface="Montserrat" charset="0"/>
              </a:rPr>
              <a:t>74%</a:t>
            </a:r>
            <a:endParaRPr lang="en-US" sz="13800" b="1" spc="600" dirty="0">
              <a:solidFill>
                <a:schemeClr val="tx2"/>
              </a:solidFill>
              <a:latin typeface="+mj-lt"/>
              <a:ea typeface="Montserrat" charset="0"/>
              <a:cs typeface="Montserrat" charset="0"/>
            </a:endParaRPr>
          </a:p>
        </p:txBody>
      </p:sp>
      <p:sp>
        <p:nvSpPr>
          <p:cNvPr id="21" name="TextBox 11">
            <a:extLst>
              <a:ext uri="{FF2B5EF4-FFF2-40B4-BE49-F238E27FC236}">
                <a16:creationId xmlns:a16="http://schemas.microsoft.com/office/drawing/2014/main" id="{FC1D55BB-4E2C-4FB2-9286-A8A3B1635A27}"/>
              </a:ext>
            </a:extLst>
          </p:cNvPr>
          <p:cNvSpPr txBox="1"/>
          <p:nvPr/>
        </p:nvSpPr>
        <p:spPr>
          <a:xfrm>
            <a:off x="13765804" y="10779545"/>
            <a:ext cx="1043876" cy="523220"/>
          </a:xfrm>
          <a:prstGeom prst="rect">
            <a:avLst/>
          </a:prstGeom>
          <a:noFill/>
        </p:spPr>
        <p:txBody>
          <a:bodyPr wrap="none" rtlCol="0">
            <a:spAutoFit/>
          </a:bodyPr>
          <a:lstStyle/>
          <a:p>
            <a:r>
              <a:rPr lang="en-US" sz="2800" dirty="0" err="1">
                <a:solidFill>
                  <a:schemeClr val="tx2"/>
                </a:solidFill>
                <a:latin typeface="+mj-lt"/>
                <a:ea typeface="Montserrat" charset="0"/>
                <a:cs typeface="Montserrat" charset="0"/>
              </a:rPr>
              <a:t>vīrie</a:t>
            </a:r>
            <a:r>
              <a:rPr lang="lv-LV" sz="2800" dirty="0">
                <a:solidFill>
                  <a:schemeClr val="tx2"/>
                </a:solidFill>
                <a:latin typeface="+mj-lt"/>
                <a:ea typeface="Montserrat" charset="0"/>
                <a:cs typeface="Montserrat" charset="0"/>
              </a:rPr>
              <a:t>ši</a:t>
            </a:r>
            <a:endParaRPr lang="en-US" sz="2800" dirty="0">
              <a:solidFill>
                <a:schemeClr val="tx2"/>
              </a:solidFill>
              <a:latin typeface="+mj-lt"/>
              <a:ea typeface="Montserrat" charset="0"/>
              <a:cs typeface="Montserrat" charset="0"/>
            </a:endParaRPr>
          </a:p>
        </p:txBody>
      </p:sp>
      <p:sp>
        <p:nvSpPr>
          <p:cNvPr id="28" name="Rectangle 1">
            <a:extLst>
              <a:ext uri="{FF2B5EF4-FFF2-40B4-BE49-F238E27FC236}">
                <a16:creationId xmlns:a16="http://schemas.microsoft.com/office/drawing/2014/main" id="{DD66C16C-B9CB-4751-90DD-72A68BC563F5}"/>
              </a:ext>
            </a:extLst>
          </p:cNvPr>
          <p:cNvSpPr/>
          <p:nvPr/>
        </p:nvSpPr>
        <p:spPr>
          <a:xfrm>
            <a:off x="20243001" y="9046509"/>
            <a:ext cx="3160559" cy="25968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4" name="TextBox 9">
            <a:extLst>
              <a:ext uri="{FF2B5EF4-FFF2-40B4-BE49-F238E27FC236}">
                <a16:creationId xmlns:a16="http://schemas.microsoft.com/office/drawing/2014/main" id="{8E7311BB-FC31-4DF2-884E-ACD638F842C9}"/>
              </a:ext>
            </a:extLst>
          </p:cNvPr>
          <p:cNvSpPr txBox="1"/>
          <p:nvPr/>
        </p:nvSpPr>
        <p:spPr>
          <a:xfrm>
            <a:off x="20670560" y="9427123"/>
            <a:ext cx="1697901" cy="1323439"/>
          </a:xfrm>
          <a:prstGeom prst="rect">
            <a:avLst/>
          </a:prstGeom>
          <a:noFill/>
        </p:spPr>
        <p:txBody>
          <a:bodyPr wrap="none" rtlCol="0">
            <a:spAutoFit/>
          </a:bodyPr>
          <a:lstStyle/>
          <a:p>
            <a:r>
              <a:rPr lang="en-US" sz="8000" b="1" spc="600" dirty="0">
                <a:solidFill>
                  <a:schemeClr val="tx2"/>
                </a:solidFill>
                <a:latin typeface="+mj-lt"/>
                <a:ea typeface="Montserrat" charset="0"/>
                <a:cs typeface="Montserrat" charset="0"/>
              </a:rPr>
              <a:t>2%</a:t>
            </a:r>
            <a:endParaRPr lang="en-US" sz="13800" b="1" spc="600" dirty="0">
              <a:solidFill>
                <a:schemeClr val="tx2"/>
              </a:solidFill>
              <a:latin typeface="+mj-lt"/>
              <a:ea typeface="Montserrat" charset="0"/>
              <a:cs typeface="Montserrat" charset="0"/>
            </a:endParaRPr>
          </a:p>
        </p:txBody>
      </p:sp>
      <p:sp>
        <p:nvSpPr>
          <p:cNvPr id="25" name="TextBox 11">
            <a:extLst>
              <a:ext uri="{FF2B5EF4-FFF2-40B4-BE49-F238E27FC236}">
                <a16:creationId xmlns:a16="http://schemas.microsoft.com/office/drawing/2014/main" id="{55606D58-C103-4C65-AD5A-0A63F02FEB09}"/>
              </a:ext>
            </a:extLst>
          </p:cNvPr>
          <p:cNvSpPr txBox="1"/>
          <p:nvPr/>
        </p:nvSpPr>
        <p:spPr>
          <a:xfrm>
            <a:off x="20870612" y="10835748"/>
            <a:ext cx="1832553" cy="523220"/>
          </a:xfrm>
          <a:prstGeom prst="rect">
            <a:avLst/>
          </a:prstGeom>
          <a:noFill/>
        </p:spPr>
        <p:txBody>
          <a:bodyPr wrap="none" rtlCol="0">
            <a:spAutoFit/>
          </a:bodyPr>
          <a:lstStyle/>
          <a:p>
            <a:r>
              <a:rPr lang="en-US" sz="2800" dirty="0" err="1">
                <a:solidFill>
                  <a:schemeClr val="tx2"/>
                </a:solidFill>
                <a:latin typeface="+mj-lt"/>
                <a:ea typeface="Montserrat" charset="0"/>
                <a:cs typeface="Montserrat" charset="0"/>
              </a:rPr>
              <a:t>virs</a:t>
            </a:r>
            <a:r>
              <a:rPr lang="en-US" sz="2800" dirty="0">
                <a:solidFill>
                  <a:schemeClr val="tx2"/>
                </a:solidFill>
                <a:latin typeface="+mj-lt"/>
                <a:ea typeface="Montserrat" charset="0"/>
                <a:cs typeface="Montserrat" charset="0"/>
              </a:rPr>
              <a:t> 55 gadi</a:t>
            </a:r>
          </a:p>
        </p:txBody>
      </p:sp>
      <p:sp>
        <p:nvSpPr>
          <p:cNvPr id="20" name="Rectangle 1">
            <a:extLst>
              <a:ext uri="{FF2B5EF4-FFF2-40B4-BE49-F238E27FC236}">
                <a16:creationId xmlns:a16="http://schemas.microsoft.com/office/drawing/2014/main" id="{33FF131C-66A3-40E7-866E-58B0A1698DFE}"/>
              </a:ext>
            </a:extLst>
          </p:cNvPr>
          <p:cNvSpPr/>
          <p:nvPr/>
        </p:nvSpPr>
        <p:spPr>
          <a:xfrm>
            <a:off x="16527558" y="9055476"/>
            <a:ext cx="3160559" cy="25968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2" name="TextBox 9">
            <a:extLst>
              <a:ext uri="{FF2B5EF4-FFF2-40B4-BE49-F238E27FC236}">
                <a16:creationId xmlns:a16="http://schemas.microsoft.com/office/drawing/2014/main" id="{216BE39B-6E93-4AB4-A98B-352D1B82EDB3}"/>
              </a:ext>
            </a:extLst>
          </p:cNvPr>
          <p:cNvSpPr txBox="1"/>
          <p:nvPr/>
        </p:nvSpPr>
        <p:spPr>
          <a:xfrm>
            <a:off x="17029640" y="9438687"/>
            <a:ext cx="2339102" cy="1323439"/>
          </a:xfrm>
          <a:prstGeom prst="rect">
            <a:avLst/>
          </a:prstGeom>
          <a:noFill/>
        </p:spPr>
        <p:txBody>
          <a:bodyPr wrap="none" rtlCol="0">
            <a:spAutoFit/>
          </a:bodyPr>
          <a:lstStyle/>
          <a:p>
            <a:r>
              <a:rPr lang="en-US" sz="8000" b="1" spc="600" dirty="0">
                <a:solidFill>
                  <a:schemeClr val="tx2"/>
                </a:solidFill>
                <a:latin typeface="+mj-lt"/>
                <a:ea typeface="Montserrat" charset="0"/>
                <a:cs typeface="Montserrat" charset="0"/>
              </a:rPr>
              <a:t>2</a:t>
            </a:r>
            <a:r>
              <a:rPr lang="lv-LV" sz="8000" b="1" spc="600" dirty="0">
                <a:solidFill>
                  <a:schemeClr val="tx2"/>
                </a:solidFill>
                <a:latin typeface="+mj-lt"/>
                <a:ea typeface="Montserrat" charset="0"/>
                <a:cs typeface="Montserrat" charset="0"/>
              </a:rPr>
              <a:t>6</a:t>
            </a:r>
            <a:r>
              <a:rPr lang="en-US" sz="8000" b="1" spc="600" dirty="0">
                <a:solidFill>
                  <a:schemeClr val="tx2"/>
                </a:solidFill>
                <a:latin typeface="+mj-lt"/>
                <a:ea typeface="Montserrat" charset="0"/>
                <a:cs typeface="Montserrat" charset="0"/>
              </a:rPr>
              <a:t>%</a:t>
            </a:r>
            <a:endParaRPr lang="en-US" sz="13800" b="1" spc="600" dirty="0">
              <a:solidFill>
                <a:schemeClr val="tx2"/>
              </a:solidFill>
              <a:latin typeface="+mj-lt"/>
              <a:ea typeface="Montserrat" charset="0"/>
              <a:cs typeface="Montserrat" charset="0"/>
            </a:endParaRPr>
          </a:p>
        </p:txBody>
      </p:sp>
      <p:sp>
        <p:nvSpPr>
          <p:cNvPr id="23" name="TextBox 11">
            <a:extLst>
              <a:ext uri="{FF2B5EF4-FFF2-40B4-BE49-F238E27FC236}">
                <a16:creationId xmlns:a16="http://schemas.microsoft.com/office/drawing/2014/main" id="{05AECCC0-567A-4160-B123-9D16BC5CEA19}"/>
              </a:ext>
            </a:extLst>
          </p:cNvPr>
          <p:cNvSpPr txBox="1"/>
          <p:nvPr/>
        </p:nvSpPr>
        <p:spPr>
          <a:xfrm>
            <a:off x="17540260" y="10883727"/>
            <a:ext cx="1465338" cy="523220"/>
          </a:xfrm>
          <a:prstGeom prst="rect">
            <a:avLst/>
          </a:prstGeom>
          <a:noFill/>
        </p:spPr>
        <p:txBody>
          <a:bodyPr wrap="none" rtlCol="0">
            <a:spAutoFit/>
          </a:bodyPr>
          <a:lstStyle/>
          <a:p>
            <a:r>
              <a:rPr lang="en-US" sz="2800" dirty="0" err="1">
                <a:solidFill>
                  <a:schemeClr val="tx2"/>
                </a:solidFill>
                <a:latin typeface="+mj-lt"/>
                <a:ea typeface="Montserrat" charset="0"/>
                <a:cs typeface="Montserrat" charset="0"/>
              </a:rPr>
              <a:t>sieviet</a:t>
            </a:r>
            <a:r>
              <a:rPr lang="lv-LV" sz="2800" dirty="0">
                <a:solidFill>
                  <a:schemeClr val="tx2"/>
                </a:solidFill>
                <a:latin typeface="+mj-lt"/>
                <a:ea typeface="Montserrat" charset="0"/>
                <a:cs typeface="Montserrat" charset="0"/>
              </a:rPr>
              <a:t>es</a:t>
            </a:r>
            <a:endParaRPr lang="en-US" sz="2800" dirty="0">
              <a:solidFill>
                <a:schemeClr val="tx2"/>
              </a:solidFill>
              <a:latin typeface="+mj-lt"/>
              <a:ea typeface="Montserrat" charset="0"/>
              <a:cs typeface="Montserrat" charset="0"/>
            </a:endParaRPr>
          </a:p>
        </p:txBody>
      </p:sp>
    </p:spTree>
    <p:extLst>
      <p:ext uri="{BB962C8B-B14F-4D97-AF65-F5344CB8AC3E}">
        <p14:creationId xmlns:p14="http://schemas.microsoft.com/office/powerpoint/2010/main" val="697175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764353" y="8256432"/>
            <a:ext cx="2597186" cy="1446550"/>
          </a:xfrm>
          <a:prstGeom prst="rect">
            <a:avLst/>
          </a:prstGeom>
          <a:noFill/>
        </p:spPr>
        <p:txBody>
          <a:bodyPr wrap="none" rtlCol="0">
            <a:spAutoFit/>
          </a:bodyPr>
          <a:lstStyle/>
          <a:p>
            <a:pPr algn="ctr"/>
            <a:r>
              <a:rPr lang="en-US" sz="8800" b="1" spc="600" dirty="0">
                <a:solidFill>
                  <a:schemeClr val="tx2"/>
                </a:solidFill>
                <a:latin typeface="+mj-lt"/>
                <a:ea typeface="Montserrat" charset="0"/>
                <a:cs typeface="Montserrat" charset="0"/>
              </a:rPr>
              <a:t>9</a:t>
            </a:r>
            <a:r>
              <a:rPr lang="fi-FI" sz="8800" b="1" spc="600" dirty="0">
                <a:solidFill>
                  <a:schemeClr val="tx2"/>
                </a:solidFill>
                <a:latin typeface="+mj-lt"/>
                <a:ea typeface="Montserrat" charset="0"/>
                <a:cs typeface="Montserrat" charset="0"/>
              </a:rPr>
              <a:t>8</a:t>
            </a:r>
            <a:r>
              <a:rPr lang="en-US" sz="8800" b="1" spc="600" dirty="0">
                <a:solidFill>
                  <a:schemeClr val="tx2"/>
                </a:solidFill>
                <a:latin typeface="+mj-lt"/>
                <a:ea typeface="Montserrat" charset="0"/>
                <a:cs typeface="Montserrat" charset="0"/>
              </a:rPr>
              <a:t>%</a:t>
            </a:r>
          </a:p>
        </p:txBody>
      </p:sp>
      <p:sp>
        <p:nvSpPr>
          <p:cNvPr id="21" name="TextBox 20"/>
          <p:cNvSpPr txBox="1"/>
          <p:nvPr/>
        </p:nvSpPr>
        <p:spPr>
          <a:xfrm>
            <a:off x="1282372" y="9775521"/>
            <a:ext cx="5561138" cy="1143070"/>
          </a:xfrm>
          <a:prstGeom prst="rect">
            <a:avLst/>
          </a:prstGeom>
          <a:noFill/>
        </p:spPr>
        <p:txBody>
          <a:bodyPr wrap="square" rtlCol="0">
            <a:spAutoFit/>
          </a:bodyPr>
          <a:lstStyle/>
          <a:p>
            <a:pPr algn="ctr">
              <a:lnSpc>
                <a:spcPct val="150000"/>
              </a:lnSpc>
            </a:pPr>
            <a:r>
              <a:rPr lang="lv-LV" sz="2400" dirty="0"/>
              <a:t>r</a:t>
            </a:r>
            <a:r>
              <a:rPr lang="lv-LV" sz="2400" kern="1200" baseline="0" dirty="0"/>
              <a:t>espondentu trenažieru laukumu novērtēja ar atzīmi «Labi» vai «Teicami»</a:t>
            </a:r>
            <a:endParaRPr lang="en-US" sz="2400" dirty="0">
              <a:latin typeface="+mj-lt"/>
              <a:ea typeface="Montserrat Light" charset="0"/>
              <a:cs typeface="Montserrat Light" charset="0"/>
            </a:endParaRPr>
          </a:p>
        </p:txBody>
      </p:sp>
      <p:sp>
        <p:nvSpPr>
          <p:cNvPr id="22" name="TextBox 21"/>
          <p:cNvSpPr txBox="1"/>
          <p:nvPr/>
        </p:nvSpPr>
        <p:spPr>
          <a:xfrm>
            <a:off x="11013493" y="8328971"/>
            <a:ext cx="2526654" cy="1446550"/>
          </a:xfrm>
          <a:prstGeom prst="rect">
            <a:avLst/>
          </a:prstGeom>
          <a:noFill/>
        </p:spPr>
        <p:txBody>
          <a:bodyPr wrap="none" rtlCol="0">
            <a:spAutoFit/>
          </a:bodyPr>
          <a:lstStyle/>
          <a:p>
            <a:pPr algn="ctr"/>
            <a:r>
              <a:rPr lang="en-US" sz="8800" b="1" spc="600" dirty="0">
                <a:solidFill>
                  <a:schemeClr val="tx2"/>
                </a:solidFill>
                <a:latin typeface="+mj-lt"/>
                <a:ea typeface="Montserrat" charset="0"/>
                <a:cs typeface="Montserrat" charset="0"/>
              </a:rPr>
              <a:t>85%</a:t>
            </a:r>
            <a:endParaRPr lang="en-US" sz="16600" b="1" spc="600" dirty="0">
              <a:solidFill>
                <a:schemeClr val="tx2"/>
              </a:solidFill>
              <a:latin typeface="+mj-lt"/>
              <a:ea typeface="Montserrat" charset="0"/>
              <a:cs typeface="Montserrat" charset="0"/>
            </a:endParaRPr>
          </a:p>
        </p:txBody>
      </p:sp>
      <p:sp>
        <p:nvSpPr>
          <p:cNvPr id="24" name="TextBox 23"/>
          <p:cNvSpPr txBox="1"/>
          <p:nvPr/>
        </p:nvSpPr>
        <p:spPr>
          <a:xfrm>
            <a:off x="9496246" y="9775521"/>
            <a:ext cx="5561138" cy="1697068"/>
          </a:xfrm>
          <a:prstGeom prst="rect">
            <a:avLst/>
          </a:prstGeom>
          <a:noFill/>
        </p:spPr>
        <p:txBody>
          <a:bodyPr wrap="square" rtlCol="0">
            <a:spAutoFit/>
          </a:bodyPr>
          <a:lstStyle/>
          <a:p>
            <a:pPr algn="ctr">
              <a:lnSpc>
                <a:spcPct val="150000"/>
              </a:lnSpc>
            </a:pPr>
            <a:r>
              <a:rPr lang="lv-LV" sz="2400" dirty="0">
                <a:latin typeface="+mj-lt"/>
                <a:ea typeface="Montserrat Light" charset="0"/>
                <a:cs typeface="Montserrat Light" charset="0"/>
              </a:rPr>
              <a:t>respondentu atzina Omnigym trenažierus kā «Vienlīdz labus» vai «Labākus» kā iekštelpu trenažieri</a:t>
            </a:r>
            <a:endParaRPr lang="fi-FI" sz="2400" dirty="0">
              <a:latin typeface="+mj-lt"/>
              <a:ea typeface="Montserrat Light" charset="0"/>
              <a:cs typeface="Montserrat Light" charset="0"/>
            </a:endParaRPr>
          </a:p>
        </p:txBody>
      </p:sp>
      <p:sp>
        <p:nvSpPr>
          <p:cNvPr id="14" name="TextBox 15">
            <a:extLst>
              <a:ext uri="{FF2B5EF4-FFF2-40B4-BE49-F238E27FC236}">
                <a16:creationId xmlns:a16="http://schemas.microsoft.com/office/drawing/2014/main" id="{DB6E8E4B-2887-4AE7-96A9-F00998AFE7F1}"/>
              </a:ext>
            </a:extLst>
          </p:cNvPr>
          <p:cNvSpPr txBox="1"/>
          <p:nvPr/>
        </p:nvSpPr>
        <p:spPr>
          <a:xfrm>
            <a:off x="18823316" y="8266278"/>
            <a:ext cx="2507418" cy="1446550"/>
          </a:xfrm>
          <a:prstGeom prst="rect">
            <a:avLst/>
          </a:prstGeom>
          <a:noFill/>
        </p:spPr>
        <p:txBody>
          <a:bodyPr wrap="none" rtlCol="0">
            <a:spAutoFit/>
          </a:bodyPr>
          <a:lstStyle/>
          <a:p>
            <a:pPr algn="ctr"/>
            <a:r>
              <a:rPr lang="en-US" sz="8800" b="1" spc="600" dirty="0">
                <a:solidFill>
                  <a:schemeClr val="tx2"/>
                </a:solidFill>
                <a:latin typeface="+mj-lt"/>
                <a:ea typeface="Montserrat" charset="0"/>
                <a:cs typeface="Montserrat" charset="0"/>
              </a:rPr>
              <a:t>42%</a:t>
            </a:r>
          </a:p>
        </p:txBody>
      </p:sp>
      <p:sp>
        <p:nvSpPr>
          <p:cNvPr id="17" name="TextBox 20">
            <a:extLst>
              <a:ext uri="{FF2B5EF4-FFF2-40B4-BE49-F238E27FC236}">
                <a16:creationId xmlns:a16="http://schemas.microsoft.com/office/drawing/2014/main" id="{11FE225E-18D9-40E6-BF82-57880828A2EA}"/>
              </a:ext>
            </a:extLst>
          </p:cNvPr>
          <p:cNvSpPr txBox="1"/>
          <p:nvPr/>
        </p:nvSpPr>
        <p:spPr>
          <a:xfrm>
            <a:off x="17290126" y="9775521"/>
            <a:ext cx="5561138" cy="1143070"/>
          </a:xfrm>
          <a:prstGeom prst="rect">
            <a:avLst/>
          </a:prstGeom>
          <a:noFill/>
        </p:spPr>
        <p:txBody>
          <a:bodyPr wrap="square" rtlCol="0">
            <a:spAutoFit/>
          </a:bodyPr>
          <a:lstStyle/>
          <a:p>
            <a:pPr algn="ctr">
              <a:lnSpc>
                <a:spcPct val="150000"/>
              </a:lnSpc>
            </a:pPr>
            <a:r>
              <a:rPr lang="lv-LV" sz="2400" dirty="0"/>
              <a:t>r</a:t>
            </a:r>
            <a:r>
              <a:rPr lang="lv-LV" sz="2400" kern="1200" baseline="0" dirty="0"/>
              <a:t>espondentu trenažieru laukumu apmeklēja vismaz </a:t>
            </a:r>
            <a:r>
              <a:rPr lang="en-FI" sz="2400" b="1" kern="1200" baseline="0" dirty="0"/>
              <a:t>3 </a:t>
            </a:r>
            <a:r>
              <a:rPr lang="lv-LV" sz="2400" b="1" kern="1200" baseline="0" dirty="0"/>
              <a:t> reizes</a:t>
            </a:r>
            <a:r>
              <a:rPr lang="lv-LV" sz="2400" b="1" dirty="0"/>
              <a:t>.</a:t>
            </a:r>
            <a:endParaRPr lang="en-US" sz="2400" dirty="0">
              <a:latin typeface="+mj-lt"/>
              <a:ea typeface="Montserrat Light" charset="0"/>
              <a:cs typeface="Montserrat Light" charset="0"/>
            </a:endParaRPr>
          </a:p>
        </p:txBody>
      </p:sp>
      <p:sp>
        <p:nvSpPr>
          <p:cNvPr id="25" name="TextBox 19">
            <a:extLst>
              <a:ext uri="{FF2B5EF4-FFF2-40B4-BE49-F238E27FC236}">
                <a16:creationId xmlns:a16="http://schemas.microsoft.com/office/drawing/2014/main" id="{6A1204EA-81C1-44D5-907E-589500E3BE98}"/>
              </a:ext>
            </a:extLst>
          </p:cNvPr>
          <p:cNvSpPr txBox="1"/>
          <p:nvPr/>
        </p:nvSpPr>
        <p:spPr>
          <a:xfrm>
            <a:off x="2415268" y="7495700"/>
            <a:ext cx="3295390" cy="400110"/>
          </a:xfrm>
          <a:prstGeom prst="rect">
            <a:avLst/>
          </a:prstGeom>
          <a:noFill/>
        </p:spPr>
        <p:txBody>
          <a:bodyPr wrap="none" rtlCol="0">
            <a:spAutoFit/>
          </a:bodyPr>
          <a:lstStyle/>
          <a:p>
            <a:pPr algn="ctr"/>
            <a:r>
              <a:rPr lang="lv-LV" sz="2000" spc="600" dirty="0">
                <a:solidFill>
                  <a:schemeClr val="tx2"/>
                </a:solidFill>
                <a:latin typeface="+mj-lt"/>
                <a:ea typeface="Montserrat" charset="0"/>
                <a:cs typeface="Montserrat" charset="0"/>
              </a:rPr>
              <a:t>LABI VAI TEICAMI</a:t>
            </a:r>
            <a:endParaRPr lang="en-US" sz="2000" spc="600" dirty="0">
              <a:solidFill>
                <a:schemeClr val="tx2"/>
              </a:solidFill>
              <a:latin typeface="+mj-lt"/>
              <a:ea typeface="Montserrat" charset="0"/>
              <a:cs typeface="Montserrat" charset="0"/>
            </a:endParaRPr>
          </a:p>
        </p:txBody>
      </p:sp>
      <p:sp>
        <p:nvSpPr>
          <p:cNvPr id="26" name="TextBox 19">
            <a:extLst>
              <a:ext uri="{FF2B5EF4-FFF2-40B4-BE49-F238E27FC236}">
                <a16:creationId xmlns:a16="http://schemas.microsoft.com/office/drawing/2014/main" id="{7E886C3B-BC04-43A6-B3A8-A10D4B3110A7}"/>
              </a:ext>
            </a:extLst>
          </p:cNvPr>
          <p:cNvSpPr txBox="1"/>
          <p:nvPr/>
        </p:nvSpPr>
        <p:spPr>
          <a:xfrm>
            <a:off x="9746744" y="7495700"/>
            <a:ext cx="5060167" cy="707886"/>
          </a:xfrm>
          <a:prstGeom prst="rect">
            <a:avLst/>
          </a:prstGeom>
          <a:noFill/>
        </p:spPr>
        <p:txBody>
          <a:bodyPr wrap="none" rtlCol="0">
            <a:spAutoFit/>
          </a:bodyPr>
          <a:lstStyle/>
          <a:p>
            <a:pPr algn="ctr"/>
            <a:r>
              <a:rPr lang="lv-LV" sz="2000" spc="600" dirty="0">
                <a:solidFill>
                  <a:schemeClr val="tx2"/>
                </a:solidFill>
                <a:latin typeface="+mj-lt"/>
                <a:ea typeface="Montserrat" charset="0"/>
                <a:cs typeface="Montserrat" charset="0"/>
              </a:rPr>
              <a:t>VIENLĪDZ LABI VAI LABĀKI </a:t>
            </a:r>
            <a:br>
              <a:rPr lang="lv-LV" sz="2000" spc="600" dirty="0">
                <a:solidFill>
                  <a:schemeClr val="tx2"/>
                </a:solidFill>
                <a:latin typeface="+mj-lt"/>
                <a:ea typeface="Montserrat" charset="0"/>
                <a:cs typeface="Montserrat" charset="0"/>
              </a:rPr>
            </a:br>
            <a:r>
              <a:rPr lang="lv-LV" sz="2000" spc="600" dirty="0">
                <a:solidFill>
                  <a:schemeClr val="tx2"/>
                </a:solidFill>
                <a:latin typeface="+mj-lt"/>
                <a:ea typeface="Montserrat" charset="0"/>
                <a:cs typeface="Montserrat" charset="0"/>
              </a:rPr>
              <a:t>KĀ IEKŠTELPU TRENAŽIERI</a:t>
            </a:r>
            <a:endParaRPr lang="en-US" sz="2000" spc="600" dirty="0">
              <a:solidFill>
                <a:schemeClr val="tx2"/>
              </a:solidFill>
              <a:latin typeface="+mj-lt"/>
              <a:ea typeface="Montserrat" charset="0"/>
              <a:cs typeface="Montserrat" charset="0"/>
            </a:endParaRPr>
          </a:p>
        </p:txBody>
      </p:sp>
      <p:sp>
        <p:nvSpPr>
          <p:cNvPr id="27" name="TextBox 19">
            <a:extLst>
              <a:ext uri="{FF2B5EF4-FFF2-40B4-BE49-F238E27FC236}">
                <a16:creationId xmlns:a16="http://schemas.microsoft.com/office/drawing/2014/main" id="{A520360B-E313-44AE-B0C2-CC9F5371ECAF}"/>
              </a:ext>
            </a:extLst>
          </p:cNvPr>
          <p:cNvSpPr txBox="1"/>
          <p:nvPr/>
        </p:nvSpPr>
        <p:spPr>
          <a:xfrm>
            <a:off x="18784610" y="7495700"/>
            <a:ext cx="2572179" cy="707886"/>
          </a:xfrm>
          <a:prstGeom prst="rect">
            <a:avLst/>
          </a:prstGeom>
          <a:noFill/>
        </p:spPr>
        <p:txBody>
          <a:bodyPr wrap="none" rtlCol="0">
            <a:spAutoFit/>
          </a:bodyPr>
          <a:lstStyle/>
          <a:p>
            <a:pPr algn="ctr"/>
            <a:r>
              <a:rPr lang="lv-LV" sz="2000" spc="600" dirty="0">
                <a:solidFill>
                  <a:schemeClr val="tx2"/>
                </a:solidFill>
                <a:latin typeface="+mj-lt"/>
                <a:ea typeface="Montserrat" charset="0"/>
                <a:cs typeface="Montserrat" charset="0"/>
              </a:rPr>
              <a:t>REGULĀRI</a:t>
            </a:r>
            <a:br>
              <a:rPr lang="lv-LV" sz="2000" spc="600" dirty="0">
                <a:solidFill>
                  <a:schemeClr val="tx2"/>
                </a:solidFill>
                <a:latin typeface="+mj-lt"/>
                <a:ea typeface="Montserrat" charset="0"/>
                <a:cs typeface="Montserrat" charset="0"/>
              </a:rPr>
            </a:br>
            <a:r>
              <a:rPr lang="lv-LV" sz="2000" spc="600" dirty="0">
                <a:solidFill>
                  <a:schemeClr val="tx2"/>
                </a:solidFill>
                <a:latin typeface="+mj-lt"/>
                <a:ea typeface="Montserrat" charset="0"/>
                <a:cs typeface="Montserrat" charset="0"/>
              </a:rPr>
              <a:t>APMEKLĒTĀJI</a:t>
            </a:r>
            <a:endParaRPr lang="en-US" sz="2000" spc="600" dirty="0">
              <a:solidFill>
                <a:schemeClr val="tx2"/>
              </a:solidFill>
              <a:latin typeface="+mj-lt"/>
              <a:ea typeface="Montserrat" charset="0"/>
              <a:cs typeface="Montserrat" charset="0"/>
            </a:endParaRPr>
          </a:p>
        </p:txBody>
      </p:sp>
      <p:sp>
        <p:nvSpPr>
          <p:cNvPr id="3" name="Kuvan paikkamerkki 2">
            <a:extLst>
              <a:ext uri="{FF2B5EF4-FFF2-40B4-BE49-F238E27FC236}">
                <a16:creationId xmlns:a16="http://schemas.microsoft.com/office/drawing/2014/main" id="{25AF6144-F9CF-4EDA-83BE-3AECECBD26D4}"/>
              </a:ext>
            </a:extLst>
          </p:cNvPr>
          <p:cNvSpPr>
            <a:spLocks noGrp="1"/>
          </p:cNvSpPr>
          <p:nvPr>
            <p:ph type="pic" sz="quarter" idx="10"/>
          </p:nvPr>
        </p:nvSpPr>
        <p:spPr/>
        <p:txBody>
          <a:bodyPr/>
          <a:lstStyle/>
          <a:p>
            <a:endParaRPr lang="fi-FI"/>
          </a:p>
        </p:txBody>
      </p:sp>
      <p:pic>
        <p:nvPicPr>
          <p:cNvPr id="19" name="Kuvan paikkamerkki 41" descr="Kuva, joka sisältää kohteen taivas, ulko, mies, henkilö&#10;&#10;Kuvaus luotu automaattisesti">
            <a:extLst>
              <a:ext uri="{FF2B5EF4-FFF2-40B4-BE49-F238E27FC236}">
                <a16:creationId xmlns:a16="http://schemas.microsoft.com/office/drawing/2014/main" id="{F4D96BB0-DD0F-493A-BE90-0F0E63F5FE12}"/>
              </a:ext>
            </a:extLst>
          </p:cNvPr>
          <p:cNvPicPr>
            <a:picLocks noChangeAspect="1"/>
          </p:cNvPicPr>
          <p:nvPr/>
        </p:nvPicPr>
        <p:blipFill>
          <a:blip r:embed="rId2">
            <a:extLst>
              <a:ext uri="{28A0092B-C50C-407E-A947-70E740481C1C}">
                <a14:useLocalDpi xmlns:a14="http://schemas.microsoft.com/office/drawing/2010/main" val="0"/>
              </a:ext>
            </a:extLst>
          </a:blip>
          <a:srcRect l="10496" r="10496"/>
          <a:stretch>
            <a:fillRect/>
          </a:stretch>
        </p:blipFill>
        <p:spPr>
          <a:xfrm>
            <a:off x="0" y="0"/>
            <a:ext cx="8126413" cy="6858000"/>
          </a:xfrm>
          <a:prstGeom prst="rect">
            <a:avLst/>
          </a:prstGeom>
          <a:solidFill>
            <a:schemeClr val="bg1">
              <a:lumMod val="95000"/>
            </a:schemeClr>
          </a:solidFill>
        </p:spPr>
      </p:pic>
      <p:pic>
        <p:nvPicPr>
          <p:cNvPr id="20" name="Kuvan paikkamerkki 56" descr="Kuva, joka sisältää kohteen ulko, kevät, lähde, luonto&#10;&#10;Kuvaus luotu automaattisesti">
            <a:extLst>
              <a:ext uri="{FF2B5EF4-FFF2-40B4-BE49-F238E27FC236}">
                <a16:creationId xmlns:a16="http://schemas.microsoft.com/office/drawing/2014/main" id="{19B99637-16F4-46E3-A3B6-1BD23C9CF66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0448" r="10448"/>
          <a:stretch>
            <a:fillRect/>
          </a:stretch>
        </p:blipFill>
        <p:spPr>
          <a:xfrm>
            <a:off x="8126413" y="0"/>
            <a:ext cx="8124825" cy="6858000"/>
          </a:xfrm>
        </p:spPr>
      </p:pic>
      <p:pic>
        <p:nvPicPr>
          <p:cNvPr id="23" name="Kuvan paikkamerkki 33" descr="Kuva, joka sisältää kohteen ulko, taivas, henkilö, leikkikenttä&#10;&#10;Kuvaus luotu automaattisesti">
            <a:extLst>
              <a:ext uri="{FF2B5EF4-FFF2-40B4-BE49-F238E27FC236}">
                <a16:creationId xmlns:a16="http://schemas.microsoft.com/office/drawing/2014/main" id="{D135F73F-D761-4DAD-8C7D-CA718B09B2B0}"/>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0496" r="10496"/>
          <a:stretch>
            <a:fillRect/>
          </a:stretch>
        </p:blipFill>
        <p:spPr>
          <a:xfrm>
            <a:off x="16251238" y="0"/>
            <a:ext cx="8126412" cy="6858000"/>
          </a:xfrm>
        </p:spPr>
      </p:pic>
    </p:spTree>
    <p:extLst>
      <p:ext uri="{BB962C8B-B14F-4D97-AF65-F5344CB8AC3E}">
        <p14:creationId xmlns:p14="http://schemas.microsoft.com/office/powerpoint/2010/main" val="870980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Kuvan paikkamerkki 24" descr="Kuva, joka sisältää kohteen taivas, vesi, ulko, luonto&#10;&#10;Kuvaus luotu automaattisesti">
            <a:extLst>
              <a:ext uri="{FF2B5EF4-FFF2-40B4-BE49-F238E27FC236}">
                <a16:creationId xmlns:a16="http://schemas.microsoft.com/office/drawing/2014/main" id="{2ACB4386-9FD2-4864-A3B4-7FC360B7F5E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02" b="7802"/>
          <a:stretch>
            <a:fillRect/>
          </a:stretch>
        </p:blipFill>
        <p:spPr>
          <a:xfrm>
            <a:off x="44678" y="0"/>
            <a:ext cx="24377650" cy="13715999"/>
          </a:xfrm>
        </p:spPr>
      </p:pic>
      <p:sp>
        <p:nvSpPr>
          <p:cNvPr id="26" name="TextBox 28">
            <a:extLst>
              <a:ext uri="{FF2B5EF4-FFF2-40B4-BE49-F238E27FC236}">
                <a16:creationId xmlns:a16="http://schemas.microsoft.com/office/drawing/2014/main" id="{0E4D5DDA-5D72-4D53-B853-557F0C25CB09}"/>
              </a:ext>
            </a:extLst>
          </p:cNvPr>
          <p:cNvSpPr txBox="1"/>
          <p:nvPr/>
        </p:nvSpPr>
        <p:spPr>
          <a:xfrm>
            <a:off x="2995031" y="5205346"/>
            <a:ext cx="2823868" cy="4508927"/>
          </a:xfrm>
          <a:prstGeom prst="rect">
            <a:avLst/>
          </a:prstGeom>
          <a:noFill/>
        </p:spPr>
        <p:txBody>
          <a:bodyPr wrap="squar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8700" b="0" i="0" u="none" strike="noStrike" kern="1200" cap="none" spc="600" normalizeH="0" baseline="0" noProof="0" dirty="0">
                <a:ln>
                  <a:noFill/>
                </a:ln>
                <a:solidFill>
                  <a:srgbClr val="000000"/>
                </a:solidFill>
                <a:effectLst/>
                <a:uLnTx/>
                <a:uFillTx/>
                <a:latin typeface="Corbel"/>
                <a:ea typeface="Montserrat" charset="0"/>
                <a:cs typeface="Montserrat" charset="0"/>
              </a:rPr>
              <a:t>“</a:t>
            </a:r>
            <a:endParaRPr kumimoji="0" lang="en-US" sz="59500" b="0" i="0" u="none" strike="noStrike" kern="1200" cap="none" spc="600" normalizeH="0" baseline="0" noProof="0" dirty="0">
              <a:ln>
                <a:noFill/>
              </a:ln>
              <a:solidFill>
                <a:srgbClr val="000000"/>
              </a:solidFill>
              <a:effectLst/>
              <a:uLnTx/>
              <a:uFillTx/>
              <a:latin typeface="Corbel"/>
              <a:ea typeface="Montserrat" charset="0"/>
              <a:cs typeface="Montserrat" charset="0"/>
            </a:endParaRPr>
          </a:p>
        </p:txBody>
      </p:sp>
      <p:sp>
        <p:nvSpPr>
          <p:cNvPr id="29" name="TextBox 31">
            <a:extLst>
              <a:ext uri="{FF2B5EF4-FFF2-40B4-BE49-F238E27FC236}">
                <a16:creationId xmlns:a16="http://schemas.microsoft.com/office/drawing/2014/main" id="{4EE466B4-4740-4AE3-9F84-CC0E588FF4E0}"/>
              </a:ext>
            </a:extLst>
          </p:cNvPr>
          <p:cNvSpPr txBox="1"/>
          <p:nvPr/>
        </p:nvSpPr>
        <p:spPr>
          <a:xfrm>
            <a:off x="890338" y="7624403"/>
            <a:ext cx="6845486" cy="2246769"/>
          </a:xfrm>
          <a:prstGeom prst="rect">
            <a:avLst/>
          </a:prstGeom>
          <a:noFill/>
        </p:spPr>
        <p:txBody>
          <a:bodyPr wrap="square" rtlCol="0">
            <a:spAutoFit/>
          </a:bodyPr>
          <a:lstStyle/>
          <a:p>
            <a:r>
              <a:rPr lang="fi-FI" sz="2800" dirty="0">
                <a:solidFill>
                  <a:srgbClr val="000000">
                    <a:lumMod val="95000"/>
                    <a:lumOff val="5000"/>
                  </a:srgbClr>
                </a:solidFill>
                <a:latin typeface="Corbel"/>
              </a:rPr>
              <a:t>”Ļoti žēl, ka trenažieri ir tikai uz laiku novietoti. Domāju, ka tie pensionāri, kuri arī aktīvi lieto šos trenažierus, būs apbēdināti, kad tie tiks novākti”</a:t>
            </a:r>
          </a:p>
          <a:p>
            <a:endParaRPr lang="fi-FI" sz="2800" dirty="0">
              <a:solidFill>
                <a:srgbClr val="000000">
                  <a:lumMod val="95000"/>
                  <a:lumOff val="5000"/>
                </a:srgbClr>
              </a:solidFill>
              <a:latin typeface="Corbel"/>
            </a:endParaRPr>
          </a:p>
        </p:txBody>
      </p:sp>
      <p:sp>
        <p:nvSpPr>
          <p:cNvPr id="32" name="TextBox 16">
            <a:extLst>
              <a:ext uri="{FF2B5EF4-FFF2-40B4-BE49-F238E27FC236}">
                <a16:creationId xmlns:a16="http://schemas.microsoft.com/office/drawing/2014/main" id="{9150ADCD-5ADF-492F-84A5-62DF71C002A7}"/>
              </a:ext>
            </a:extLst>
          </p:cNvPr>
          <p:cNvSpPr txBox="1"/>
          <p:nvPr/>
        </p:nvSpPr>
        <p:spPr>
          <a:xfrm>
            <a:off x="6718421" y="3212037"/>
            <a:ext cx="10940880" cy="1200329"/>
          </a:xfrm>
          <a:prstGeom prst="rect">
            <a:avLst/>
          </a:prstGeom>
          <a:noFill/>
        </p:spPr>
        <p:txBody>
          <a:bodyPr wrap="non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lv-LV" sz="7200" b="1" spc="600" dirty="0">
                <a:solidFill>
                  <a:srgbClr val="000000"/>
                </a:solidFill>
                <a:latin typeface="Corbel"/>
                <a:ea typeface="Montserrat" charset="0"/>
                <a:cs typeface="Montserrat" charset="0"/>
              </a:rPr>
              <a:t>ATVĒRTIE KOMENTĀRI</a:t>
            </a:r>
            <a:endParaRPr kumimoji="0" lang="en-US" sz="11500" b="1" i="0" u="none" strike="noStrike" kern="1200" cap="none" spc="600" normalizeH="0" baseline="0" noProof="0" dirty="0">
              <a:ln>
                <a:noFill/>
              </a:ln>
              <a:solidFill>
                <a:srgbClr val="000000"/>
              </a:solidFill>
              <a:effectLst/>
              <a:uLnTx/>
              <a:uFillTx/>
              <a:latin typeface="Corbel"/>
              <a:ea typeface="Montserrat" charset="0"/>
              <a:cs typeface="Montserrat" charset="0"/>
            </a:endParaRPr>
          </a:p>
        </p:txBody>
      </p:sp>
      <p:sp>
        <p:nvSpPr>
          <p:cNvPr id="33" name="TextBox 17">
            <a:extLst>
              <a:ext uri="{FF2B5EF4-FFF2-40B4-BE49-F238E27FC236}">
                <a16:creationId xmlns:a16="http://schemas.microsoft.com/office/drawing/2014/main" id="{09000C28-395A-43B4-8610-C86C43670CCB}"/>
              </a:ext>
            </a:extLst>
          </p:cNvPr>
          <p:cNvSpPr txBox="1"/>
          <p:nvPr/>
        </p:nvSpPr>
        <p:spPr>
          <a:xfrm>
            <a:off x="10432639" y="2671450"/>
            <a:ext cx="4376519" cy="369332"/>
          </a:xfrm>
          <a:prstGeom prst="rect">
            <a:avLst/>
          </a:prstGeom>
          <a:noFill/>
        </p:spPr>
        <p:txBody>
          <a:bodyPr wrap="none" rtlCol="0">
            <a:spAutoFit/>
          </a:bodyPr>
          <a:lstStyle/>
          <a:p>
            <a:pPr>
              <a:defRPr/>
            </a:pPr>
            <a:r>
              <a:rPr kumimoji="0" lang="en-US" sz="1800" b="0" i="0" u="none" strike="noStrike" kern="1200" cap="none" spc="1200" normalizeH="0" baseline="0" noProof="0" dirty="0">
                <a:ln>
                  <a:noFill/>
                </a:ln>
                <a:solidFill>
                  <a:srgbClr val="000000"/>
                </a:solidFill>
                <a:effectLst/>
                <a:uLnTx/>
                <a:uFillTx/>
                <a:latin typeface="Corbel"/>
                <a:ea typeface="Montserrat" charset="0"/>
                <a:cs typeface="Montserrat" charset="0"/>
              </a:rPr>
              <a:t>CASE:RĪGA, Brasa</a:t>
            </a:r>
          </a:p>
        </p:txBody>
      </p:sp>
      <p:sp>
        <p:nvSpPr>
          <p:cNvPr id="10" name="TextBox 31">
            <a:extLst>
              <a:ext uri="{FF2B5EF4-FFF2-40B4-BE49-F238E27FC236}">
                <a16:creationId xmlns:a16="http://schemas.microsoft.com/office/drawing/2014/main" id="{D96073A2-D619-480F-A98C-A536C08E93F0}"/>
              </a:ext>
            </a:extLst>
          </p:cNvPr>
          <p:cNvSpPr txBox="1"/>
          <p:nvPr/>
        </p:nvSpPr>
        <p:spPr>
          <a:xfrm>
            <a:off x="17659301" y="7807268"/>
            <a:ext cx="6047231" cy="1384995"/>
          </a:xfrm>
          <a:prstGeom prst="rect">
            <a:avLst/>
          </a:prstGeom>
          <a:noFill/>
        </p:spPr>
        <p:txBody>
          <a:bodyPr wrap="square" rtlCol="0">
            <a:spAutoFit/>
          </a:bodyPr>
          <a:lstStyle/>
          <a:p>
            <a:r>
              <a:rPr lang="fi-FI" sz="2800" dirty="0">
                <a:solidFill>
                  <a:srgbClr val="000000">
                    <a:lumMod val="95000"/>
                    <a:lumOff val="5000"/>
                  </a:srgbClr>
                </a:solidFill>
                <a:latin typeface="Corbel"/>
              </a:rPr>
              <a:t>”</a:t>
            </a:r>
            <a:r>
              <a:rPr lang="lv-LV" sz="2800" dirty="0">
                <a:solidFill>
                  <a:srgbClr val="000000">
                    <a:lumMod val="95000"/>
                    <a:lumOff val="5000"/>
                  </a:srgbClr>
                </a:solidFill>
                <a:latin typeface="Corbel"/>
              </a:rPr>
              <a:t>Paldies, ka gādājat šādu iespēju, noteikti šeit nākšu katru nedēļu.</a:t>
            </a:r>
            <a:r>
              <a:rPr lang="fi-FI" sz="2800" dirty="0">
                <a:solidFill>
                  <a:srgbClr val="000000">
                    <a:lumMod val="95000"/>
                    <a:lumOff val="5000"/>
                  </a:srgbClr>
                </a:solidFill>
                <a:latin typeface="Corbel"/>
              </a:rPr>
              <a:t> ”</a:t>
            </a:r>
            <a:endParaRPr lang="lv-LV" sz="2800" dirty="0">
              <a:solidFill>
                <a:srgbClr val="000000">
                  <a:lumMod val="95000"/>
                  <a:lumOff val="5000"/>
                </a:srgbClr>
              </a:solidFill>
              <a:latin typeface="Corbel"/>
            </a:endParaRPr>
          </a:p>
          <a:p>
            <a:endParaRPr lang="fi-FI" sz="2800" dirty="0">
              <a:solidFill>
                <a:srgbClr val="000000">
                  <a:lumMod val="95000"/>
                  <a:lumOff val="5000"/>
                </a:srgbClr>
              </a:solidFill>
              <a:latin typeface="Corbel"/>
            </a:endParaRPr>
          </a:p>
        </p:txBody>
      </p:sp>
      <p:sp>
        <p:nvSpPr>
          <p:cNvPr id="11" name="TextBox 28">
            <a:extLst>
              <a:ext uri="{FF2B5EF4-FFF2-40B4-BE49-F238E27FC236}">
                <a16:creationId xmlns:a16="http://schemas.microsoft.com/office/drawing/2014/main" id="{30FCCE44-31E6-4DE3-B86B-0BDBE70BC7C4}"/>
              </a:ext>
            </a:extLst>
          </p:cNvPr>
          <p:cNvSpPr txBox="1"/>
          <p:nvPr/>
        </p:nvSpPr>
        <p:spPr>
          <a:xfrm>
            <a:off x="18432956" y="5205346"/>
            <a:ext cx="3120160" cy="4508927"/>
          </a:xfrm>
          <a:prstGeom prst="rect">
            <a:avLst/>
          </a:prstGeom>
          <a:noFill/>
        </p:spPr>
        <p:txBody>
          <a:bodyPr wrap="squar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8700" b="0" i="0" u="none" strike="noStrike" kern="1200" cap="none" spc="600" normalizeH="0" baseline="0" noProof="0" dirty="0">
                <a:ln>
                  <a:noFill/>
                </a:ln>
                <a:solidFill>
                  <a:srgbClr val="000000"/>
                </a:solidFill>
                <a:effectLst/>
                <a:uLnTx/>
                <a:uFillTx/>
                <a:latin typeface="Corbel"/>
                <a:ea typeface="Montserrat" charset="0"/>
                <a:cs typeface="Montserrat" charset="0"/>
              </a:rPr>
              <a:t>“</a:t>
            </a:r>
            <a:endParaRPr lang="en-US" sz="2800" dirty="0">
              <a:solidFill>
                <a:srgbClr val="000000">
                  <a:lumMod val="95000"/>
                  <a:lumOff val="5000"/>
                </a:srgbClr>
              </a:solidFill>
              <a:latin typeface="Corbel"/>
            </a:endParaRPr>
          </a:p>
        </p:txBody>
      </p:sp>
      <p:sp>
        <p:nvSpPr>
          <p:cNvPr id="2" name="TextBox 28">
            <a:extLst>
              <a:ext uri="{FF2B5EF4-FFF2-40B4-BE49-F238E27FC236}">
                <a16:creationId xmlns:a16="http://schemas.microsoft.com/office/drawing/2014/main" id="{8CC18CA6-AA95-9822-2527-F7F8C262992F}"/>
              </a:ext>
            </a:extLst>
          </p:cNvPr>
          <p:cNvSpPr txBox="1"/>
          <p:nvPr/>
        </p:nvSpPr>
        <p:spPr>
          <a:xfrm>
            <a:off x="10490191" y="5205346"/>
            <a:ext cx="2823868" cy="4508927"/>
          </a:xfrm>
          <a:prstGeom prst="rect">
            <a:avLst/>
          </a:prstGeom>
          <a:noFill/>
        </p:spPr>
        <p:txBody>
          <a:bodyPr wrap="squar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8700" b="0" i="0" u="none" strike="noStrike" kern="1200" cap="none" spc="600" normalizeH="0" baseline="0" noProof="0" dirty="0">
                <a:ln>
                  <a:noFill/>
                </a:ln>
                <a:solidFill>
                  <a:srgbClr val="000000"/>
                </a:solidFill>
                <a:effectLst/>
                <a:uLnTx/>
                <a:uFillTx/>
                <a:latin typeface="Corbel"/>
                <a:ea typeface="Montserrat" charset="0"/>
                <a:cs typeface="Montserrat" charset="0"/>
              </a:rPr>
              <a:t>“</a:t>
            </a:r>
            <a:endParaRPr kumimoji="0" lang="en-US" sz="59500" b="0" i="0" u="none" strike="noStrike" kern="1200" cap="none" spc="600" normalizeH="0" baseline="0" noProof="0" dirty="0">
              <a:ln>
                <a:noFill/>
              </a:ln>
              <a:solidFill>
                <a:srgbClr val="000000"/>
              </a:solidFill>
              <a:effectLst/>
              <a:uLnTx/>
              <a:uFillTx/>
              <a:latin typeface="Corbel"/>
              <a:ea typeface="Montserrat" charset="0"/>
              <a:cs typeface="Montserrat" charset="0"/>
            </a:endParaRPr>
          </a:p>
        </p:txBody>
      </p:sp>
      <p:sp>
        <p:nvSpPr>
          <p:cNvPr id="3" name="TextBox 31">
            <a:extLst>
              <a:ext uri="{FF2B5EF4-FFF2-40B4-BE49-F238E27FC236}">
                <a16:creationId xmlns:a16="http://schemas.microsoft.com/office/drawing/2014/main" id="{0EDA4ADB-C75F-5404-DF7C-ECAEBCC8DBBF}"/>
              </a:ext>
            </a:extLst>
          </p:cNvPr>
          <p:cNvSpPr txBox="1"/>
          <p:nvPr/>
        </p:nvSpPr>
        <p:spPr>
          <a:xfrm>
            <a:off x="8626162" y="7807269"/>
            <a:ext cx="7942765" cy="2246769"/>
          </a:xfrm>
          <a:prstGeom prst="rect">
            <a:avLst/>
          </a:prstGeom>
          <a:noFill/>
        </p:spPr>
        <p:txBody>
          <a:bodyPr wrap="square" rtlCol="0">
            <a:spAutoFit/>
          </a:bodyPr>
          <a:lstStyle/>
          <a:p>
            <a:r>
              <a:rPr lang="fi-FI" sz="2800" dirty="0">
                <a:solidFill>
                  <a:srgbClr val="000000">
                    <a:lumMod val="95000"/>
                    <a:lumOff val="5000"/>
                  </a:srgbClr>
                </a:solidFill>
                <a:latin typeface="Corbel"/>
              </a:rPr>
              <a:t>”Nezinu, kurš šo izdomāja uzstādīt, bet tam cilvēkam vajag paaugstinājumu amatā. </a:t>
            </a:r>
            <a:r>
              <a:rPr lang="fi-FI" sz="2800" dirty="0" err="1">
                <a:solidFill>
                  <a:srgbClr val="000000">
                    <a:lumMod val="95000"/>
                    <a:lumOff val="5000"/>
                  </a:srgbClr>
                </a:solidFill>
                <a:latin typeface="Corbel"/>
              </a:rPr>
              <a:t>Beidzot</a:t>
            </a:r>
            <a:r>
              <a:rPr lang="fi-FI" sz="2800" dirty="0">
                <a:solidFill>
                  <a:srgbClr val="000000">
                    <a:lumMod val="95000"/>
                    <a:lumOff val="5000"/>
                  </a:srgbClr>
                </a:solidFill>
                <a:latin typeface="Corbel"/>
              </a:rPr>
              <a:t> </a:t>
            </a:r>
            <a:r>
              <a:rPr lang="fi-FI" sz="2800" dirty="0" err="1">
                <a:solidFill>
                  <a:srgbClr val="000000">
                    <a:lumMod val="95000"/>
                    <a:lumOff val="5000"/>
                  </a:srgbClr>
                </a:solidFill>
                <a:latin typeface="Corbel"/>
              </a:rPr>
              <a:t>kaut</a:t>
            </a:r>
            <a:r>
              <a:rPr lang="fi-FI" sz="2800" dirty="0">
                <a:solidFill>
                  <a:srgbClr val="000000">
                    <a:lumMod val="95000"/>
                    <a:lumOff val="5000"/>
                  </a:srgbClr>
                </a:solidFill>
                <a:latin typeface="Corbel"/>
              </a:rPr>
              <a:t> kas </a:t>
            </a:r>
            <a:r>
              <a:rPr lang="fi-FI" sz="2800" dirty="0" err="1">
                <a:solidFill>
                  <a:srgbClr val="000000">
                    <a:lumMod val="95000"/>
                    <a:lumOff val="5000"/>
                  </a:srgbClr>
                </a:solidFill>
                <a:latin typeface="Corbel"/>
              </a:rPr>
              <a:t>patiesi</a:t>
            </a:r>
            <a:r>
              <a:rPr lang="fi-FI" sz="2800" dirty="0">
                <a:solidFill>
                  <a:srgbClr val="000000">
                    <a:lumMod val="95000"/>
                    <a:lumOff val="5000"/>
                  </a:srgbClr>
                </a:solidFill>
                <a:latin typeface="Corbel"/>
              </a:rPr>
              <a:t> </a:t>
            </a:r>
            <a:r>
              <a:rPr lang="fi-FI" sz="2800" dirty="0" err="1">
                <a:solidFill>
                  <a:srgbClr val="000000">
                    <a:lumMod val="95000"/>
                    <a:lumOff val="5000"/>
                  </a:srgbClr>
                </a:solidFill>
                <a:latin typeface="Corbel"/>
              </a:rPr>
              <a:t>labs</a:t>
            </a:r>
            <a:r>
              <a:rPr lang="fi-FI" sz="2800" dirty="0">
                <a:solidFill>
                  <a:srgbClr val="000000">
                    <a:lumMod val="95000"/>
                    <a:lumOff val="5000"/>
                  </a:srgbClr>
                </a:solidFill>
                <a:latin typeface="Corbel"/>
              </a:rPr>
              <a:t>. </a:t>
            </a:r>
            <a:r>
              <a:rPr lang="fi-FI" sz="2800" dirty="0" err="1">
                <a:solidFill>
                  <a:srgbClr val="000000">
                    <a:lumMod val="95000"/>
                    <a:lumOff val="5000"/>
                  </a:srgbClr>
                </a:solidFill>
                <a:latin typeface="Corbel"/>
              </a:rPr>
              <a:t>Nekad</a:t>
            </a:r>
            <a:r>
              <a:rPr lang="fi-FI" sz="2800" dirty="0">
                <a:solidFill>
                  <a:srgbClr val="000000">
                    <a:lumMod val="95000"/>
                    <a:lumOff val="5000"/>
                  </a:srgbClr>
                </a:solidFill>
                <a:latin typeface="Corbel"/>
              </a:rPr>
              <a:t> </a:t>
            </a:r>
            <a:r>
              <a:rPr lang="fi-FI" sz="2800" dirty="0" err="1">
                <a:solidFill>
                  <a:srgbClr val="000000">
                    <a:lumMod val="95000"/>
                    <a:lumOff val="5000"/>
                  </a:srgbClr>
                </a:solidFill>
                <a:latin typeface="Corbel"/>
              </a:rPr>
              <a:t>nebiju</a:t>
            </a:r>
            <a:r>
              <a:rPr lang="fi-FI" sz="2800" dirty="0">
                <a:solidFill>
                  <a:srgbClr val="000000">
                    <a:lumMod val="95000"/>
                    <a:lumOff val="5000"/>
                  </a:srgbClr>
                </a:solidFill>
                <a:latin typeface="Corbel"/>
              </a:rPr>
              <a:t> </a:t>
            </a:r>
            <a:r>
              <a:rPr lang="fi-FI" sz="2800" dirty="0" err="1">
                <a:solidFill>
                  <a:srgbClr val="000000">
                    <a:lumMod val="95000"/>
                    <a:lumOff val="5000"/>
                  </a:srgbClr>
                </a:solidFill>
                <a:latin typeface="Corbel"/>
              </a:rPr>
              <a:t>domājis</a:t>
            </a:r>
            <a:r>
              <a:rPr lang="fi-FI" sz="2800" dirty="0">
                <a:solidFill>
                  <a:srgbClr val="000000">
                    <a:lumMod val="95000"/>
                    <a:lumOff val="5000"/>
                  </a:srgbClr>
                </a:solidFill>
                <a:latin typeface="Corbel"/>
              </a:rPr>
              <a:t>, ka </a:t>
            </a:r>
            <a:r>
              <a:rPr lang="fi-FI" sz="2800" dirty="0" err="1">
                <a:solidFill>
                  <a:srgbClr val="000000">
                    <a:lumMod val="95000"/>
                    <a:lumOff val="5000"/>
                  </a:srgbClr>
                </a:solidFill>
                <a:latin typeface="Corbel"/>
              </a:rPr>
              <a:t>trenēšos</a:t>
            </a:r>
            <a:r>
              <a:rPr lang="fi-FI" sz="2800" dirty="0">
                <a:solidFill>
                  <a:srgbClr val="000000">
                    <a:lumMod val="95000"/>
                    <a:lumOff val="5000"/>
                  </a:srgbClr>
                </a:solidFill>
                <a:latin typeface="Corbel"/>
              </a:rPr>
              <a:t> </a:t>
            </a:r>
            <a:r>
              <a:rPr lang="fi-FI" sz="2800" dirty="0" err="1">
                <a:solidFill>
                  <a:srgbClr val="000000">
                    <a:lumMod val="95000"/>
                    <a:lumOff val="5000"/>
                  </a:srgbClr>
                </a:solidFill>
                <a:latin typeface="Corbel"/>
              </a:rPr>
              <a:t>uz</a:t>
            </a:r>
            <a:r>
              <a:rPr lang="fi-FI" sz="2800" dirty="0">
                <a:solidFill>
                  <a:srgbClr val="000000">
                    <a:lumMod val="95000"/>
                    <a:lumOff val="5000"/>
                  </a:srgbClr>
                </a:solidFill>
                <a:latin typeface="Corbel"/>
              </a:rPr>
              <a:t> </a:t>
            </a:r>
            <a:r>
              <a:rPr lang="fi-FI" sz="2800" dirty="0" err="1">
                <a:solidFill>
                  <a:srgbClr val="000000">
                    <a:lumMod val="95000"/>
                    <a:lumOff val="5000"/>
                  </a:srgbClr>
                </a:solidFill>
                <a:latin typeface="Corbel"/>
              </a:rPr>
              <a:t>āra</a:t>
            </a:r>
            <a:r>
              <a:rPr lang="fi-FI" sz="2800" dirty="0">
                <a:solidFill>
                  <a:srgbClr val="000000">
                    <a:lumMod val="95000"/>
                    <a:lumOff val="5000"/>
                  </a:srgbClr>
                </a:solidFill>
                <a:latin typeface="Corbel"/>
              </a:rPr>
              <a:t> </a:t>
            </a:r>
            <a:r>
              <a:rPr lang="fi-FI" sz="2800" dirty="0" err="1">
                <a:solidFill>
                  <a:srgbClr val="000000">
                    <a:lumMod val="95000"/>
                    <a:lumOff val="5000"/>
                  </a:srgbClr>
                </a:solidFill>
                <a:latin typeface="Corbel"/>
              </a:rPr>
              <a:t>trenažieriem</a:t>
            </a:r>
            <a:r>
              <a:rPr lang="fi-FI" sz="2800" dirty="0">
                <a:solidFill>
                  <a:srgbClr val="000000">
                    <a:lumMod val="95000"/>
                    <a:lumOff val="5000"/>
                  </a:srgbClr>
                </a:solidFill>
                <a:latin typeface="Corbel"/>
              </a:rPr>
              <a:t>, </a:t>
            </a:r>
            <a:r>
              <a:rPr lang="fi-FI" sz="2800" dirty="0" err="1">
                <a:solidFill>
                  <a:srgbClr val="000000">
                    <a:lumMod val="95000"/>
                    <a:lumOff val="5000"/>
                  </a:srgbClr>
                </a:solidFill>
                <a:latin typeface="Corbel"/>
              </a:rPr>
              <a:t>bet</a:t>
            </a:r>
            <a:r>
              <a:rPr lang="fi-FI" sz="2800" dirty="0">
                <a:solidFill>
                  <a:srgbClr val="000000">
                    <a:lumMod val="95000"/>
                    <a:lumOff val="5000"/>
                  </a:srgbClr>
                </a:solidFill>
                <a:latin typeface="Corbel"/>
              </a:rPr>
              <a:t> </a:t>
            </a:r>
            <a:r>
              <a:rPr lang="fi-FI" sz="2800" dirty="0" err="1">
                <a:solidFill>
                  <a:srgbClr val="000000">
                    <a:lumMod val="95000"/>
                    <a:lumOff val="5000"/>
                  </a:srgbClr>
                </a:solidFill>
                <a:latin typeface="Corbel"/>
              </a:rPr>
              <a:t>šis</a:t>
            </a:r>
            <a:r>
              <a:rPr lang="fi-FI" sz="2800" dirty="0">
                <a:solidFill>
                  <a:srgbClr val="000000">
                    <a:lumMod val="95000"/>
                    <a:lumOff val="5000"/>
                  </a:srgbClr>
                </a:solidFill>
                <a:latin typeface="Corbel"/>
              </a:rPr>
              <a:t> </a:t>
            </a:r>
            <a:r>
              <a:rPr lang="fi-FI" sz="2800" dirty="0" err="1">
                <a:solidFill>
                  <a:srgbClr val="000000">
                    <a:lumMod val="95000"/>
                    <a:lumOff val="5000"/>
                  </a:srgbClr>
                </a:solidFill>
                <a:latin typeface="Corbel"/>
              </a:rPr>
              <a:t>salauza</a:t>
            </a:r>
            <a:r>
              <a:rPr lang="fi-FI" sz="2800" dirty="0">
                <a:solidFill>
                  <a:srgbClr val="000000">
                    <a:lumMod val="95000"/>
                    <a:lumOff val="5000"/>
                  </a:srgbClr>
                </a:solidFill>
                <a:latin typeface="Corbel"/>
              </a:rPr>
              <a:t> </a:t>
            </a:r>
            <a:r>
              <a:rPr lang="fi-FI" sz="2800" dirty="0" err="1">
                <a:solidFill>
                  <a:srgbClr val="000000">
                    <a:lumMod val="95000"/>
                    <a:lumOff val="5000"/>
                  </a:srgbClr>
                </a:solidFill>
                <a:latin typeface="Corbel"/>
              </a:rPr>
              <a:t>manus</a:t>
            </a:r>
            <a:r>
              <a:rPr lang="fi-FI" sz="2800" dirty="0">
                <a:solidFill>
                  <a:srgbClr val="000000">
                    <a:lumMod val="95000"/>
                    <a:lumOff val="5000"/>
                  </a:srgbClr>
                </a:solidFill>
                <a:latin typeface="Corbel"/>
              </a:rPr>
              <a:t> stereotipus.”</a:t>
            </a:r>
          </a:p>
          <a:p>
            <a:endParaRPr lang="fi-FI" sz="2800" dirty="0">
              <a:solidFill>
                <a:srgbClr val="000000">
                  <a:lumMod val="95000"/>
                  <a:lumOff val="5000"/>
                </a:srgbClr>
              </a:solidFill>
              <a:latin typeface="Corbel"/>
            </a:endParaRPr>
          </a:p>
        </p:txBody>
      </p:sp>
    </p:spTree>
    <p:extLst>
      <p:ext uri="{BB962C8B-B14F-4D97-AF65-F5344CB8AC3E}">
        <p14:creationId xmlns:p14="http://schemas.microsoft.com/office/powerpoint/2010/main" val="328001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a:extLst>
              <a:ext uri="{FF2B5EF4-FFF2-40B4-BE49-F238E27FC236}">
                <a16:creationId xmlns:a16="http://schemas.microsoft.com/office/drawing/2014/main" id="{F57B12DA-14C5-4ADB-ACE3-61F73546460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20" b="7820"/>
          <a:stretch/>
        </p:blipFill>
        <p:spPr>
          <a:xfrm>
            <a:off x="-969963" y="-546100"/>
            <a:ext cx="26317576" cy="14808200"/>
          </a:xfrm>
        </p:spPr>
      </p:pic>
      <p:sp>
        <p:nvSpPr>
          <p:cNvPr id="16" name="Rectangle 15"/>
          <p:cNvSpPr/>
          <p:nvPr/>
        </p:nvSpPr>
        <p:spPr>
          <a:xfrm>
            <a:off x="0" y="0"/>
            <a:ext cx="24377650" cy="13716000"/>
          </a:xfrm>
          <a:prstGeom prst="rect">
            <a:avLst/>
          </a:prstGeom>
          <a:solidFill>
            <a:schemeClr val="accent2">
              <a:lumMod val="5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latin typeface="+mj-lt"/>
            </a:endParaRPr>
          </a:p>
        </p:txBody>
      </p:sp>
      <p:sp>
        <p:nvSpPr>
          <p:cNvPr id="7" name="TextBox 16">
            <a:extLst>
              <a:ext uri="{FF2B5EF4-FFF2-40B4-BE49-F238E27FC236}">
                <a16:creationId xmlns:a16="http://schemas.microsoft.com/office/drawing/2014/main" id="{2B1E4D17-38D3-40AD-8D97-EEECC24A118A}"/>
              </a:ext>
            </a:extLst>
          </p:cNvPr>
          <p:cNvSpPr txBox="1"/>
          <p:nvPr/>
        </p:nvSpPr>
        <p:spPr>
          <a:xfrm>
            <a:off x="7540509" y="6257834"/>
            <a:ext cx="9314409" cy="1200329"/>
          </a:xfrm>
          <a:prstGeom prst="rect">
            <a:avLst/>
          </a:prstGeom>
          <a:noFill/>
        </p:spPr>
        <p:txBody>
          <a:bodyPr wrap="none" rtlCol="0">
            <a:spAutoFit/>
          </a:bodyPr>
          <a:lstStyle/>
          <a:p>
            <a:pPr algn="ctr"/>
            <a:r>
              <a:rPr lang="lv-LV" sz="7200" spc="3000" dirty="0">
                <a:solidFill>
                  <a:schemeClr val="bg1"/>
                </a:solidFill>
                <a:latin typeface="+mj-lt"/>
                <a:ea typeface="Montserrat" charset="0"/>
                <a:cs typeface="Montserrat" charset="0"/>
              </a:rPr>
              <a:t>APRĪKOJUMS</a:t>
            </a:r>
            <a:endParaRPr lang="en-US" sz="7200" spc="3000" dirty="0">
              <a:solidFill>
                <a:schemeClr val="bg1"/>
              </a:solidFill>
              <a:latin typeface="+mj-lt"/>
              <a:ea typeface="Montserrat" charset="0"/>
              <a:cs typeface="Montserrat" charset="0"/>
            </a:endParaRPr>
          </a:p>
        </p:txBody>
      </p:sp>
      <p:sp>
        <p:nvSpPr>
          <p:cNvPr id="8" name="Rectangle 5">
            <a:extLst>
              <a:ext uri="{FF2B5EF4-FFF2-40B4-BE49-F238E27FC236}">
                <a16:creationId xmlns:a16="http://schemas.microsoft.com/office/drawing/2014/main" id="{98198492-E2DA-4139-88AC-AFB2FFB6546C}"/>
              </a:ext>
            </a:extLst>
          </p:cNvPr>
          <p:cNvSpPr/>
          <p:nvPr/>
        </p:nvSpPr>
        <p:spPr>
          <a:xfrm>
            <a:off x="5178502" y="5881274"/>
            <a:ext cx="14020647" cy="2084080"/>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latin typeface="+mj-lt"/>
            </a:endParaRPr>
          </a:p>
        </p:txBody>
      </p:sp>
    </p:spTree>
    <p:extLst>
      <p:ext uri="{BB962C8B-B14F-4D97-AF65-F5344CB8AC3E}">
        <p14:creationId xmlns:p14="http://schemas.microsoft.com/office/powerpoint/2010/main" val="810359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779708" y="2099964"/>
            <a:ext cx="11136192" cy="2585323"/>
          </a:xfrm>
          <a:prstGeom prst="rect">
            <a:avLst/>
          </a:prstGeom>
          <a:noFill/>
        </p:spPr>
        <p:txBody>
          <a:bodyPr wrap="square" rtlCol="0">
            <a:spAutoFit/>
          </a:bodyPr>
          <a:lstStyle/>
          <a:p>
            <a:r>
              <a:rPr lang="lv-LV" sz="5400" spc="300" dirty="0">
                <a:solidFill>
                  <a:schemeClr val="tx2"/>
                </a:solidFill>
                <a:latin typeface="+mj-lt"/>
              </a:rPr>
              <a:t>Kāds būtu kopējais vērtējums, ko Tu piešķirtu šim trenažieru laukumam?</a:t>
            </a:r>
          </a:p>
        </p:txBody>
      </p:sp>
      <p:sp>
        <p:nvSpPr>
          <p:cNvPr id="17" name="TextBox 16"/>
          <p:cNvSpPr txBox="1"/>
          <p:nvPr/>
        </p:nvSpPr>
        <p:spPr>
          <a:xfrm>
            <a:off x="1847442" y="1639826"/>
            <a:ext cx="4572085"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lang="en-US" sz="2000" spc="1200" dirty="0">
                <a:solidFill>
                  <a:schemeClr val="tx2"/>
                </a:solidFill>
                <a:latin typeface="+mj-lt"/>
              </a:rPr>
              <a:t>:RĪGA, Brasa</a:t>
            </a:r>
          </a:p>
        </p:txBody>
      </p:sp>
      <p:pic>
        <p:nvPicPr>
          <p:cNvPr id="10" name="Kuvan paikkamerkki 9">
            <a:extLst>
              <a:ext uri="{FF2B5EF4-FFF2-40B4-BE49-F238E27FC236}">
                <a16:creationId xmlns:a16="http://schemas.microsoft.com/office/drawing/2014/main" id="{0F5E5F39-1953-40B7-859E-D8026F14E7DB}"/>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3895" r="36637"/>
          <a:stretch/>
        </p:blipFill>
        <p:spPr>
          <a:xfrm>
            <a:off x="14209184" y="0"/>
            <a:ext cx="10193866" cy="13716000"/>
          </a:xfrm>
        </p:spPr>
      </p:pic>
      <p:sp>
        <p:nvSpPr>
          <p:cNvPr id="19" name="Rectangle 1">
            <a:extLst>
              <a:ext uri="{FF2B5EF4-FFF2-40B4-BE49-F238E27FC236}">
                <a16:creationId xmlns:a16="http://schemas.microsoft.com/office/drawing/2014/main" id="{5F7B09B9-13A1-4940-89C1-1BF83534547A}"/>
              </a:ext>
            </a:extLst>
          </p:cNvPr>
          <p:cNvSpPr/>
          <p:nvPr/>
        </p:nvSpPr>
        <p:spPr>
          <a:xfrm>
            <a:off x="20002500" y="9689019"/>
            <a:ext cx="4375150" cy="25968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0" name="TextBox 9">
            <a:extLst>
              <a:ext uri="{FF2B5EF4-FFF2-40B4-BE49-F238E27FC236}">
                <a16:creationId xmlns:a16="http://schemas.microsoft.com/office/drawing/2014/main" id="{57431467-030C-49E1-B0C2-64541C419062}"/>
              </a:ext>
            </a:extLst>
          </p:cNvPr>
          <p:cNvSpPr txBox="1"/>
          <p:nvPr/>
        </p:nvSpPr>
        <p:spPr>
          <a:xfrm>
            <a:off x="20784882" y="10469591"/>
            <a:ext cx="2810386" cy="1323439"/>
          </a:xfrm>
          <a:prstGeom prst="rect">
            <a:avLst/>
          </a:prstGeom>
          <a:noFill/>
        </p:spPr>
        <p:txBody>
          <a:bodyPr wrap="none" rtlCol="0">
            <a:spAutoFit/>
          </a:bodyPr>
          <a:lstStyle/>
          <a:p>
            <a:pPr algn="ctr"/>
            <a:r>
              <a:rPr lang="en-US" sz="8000" b="1" spc="600" dirty="0">
                <a:solidFill>
                  <a:srgbClr val="000000"/>
                </a:solidFill>
                <a:latin typeface="+mj-lt"/>
                <a:ea typeface="Montserrat" charset="0"/>
                <a:cs typeface="Montserrat" charset="0"/>
              </a:rPr>
              <a:t>4,8/5</a:t>
            </a:r>
          </a:p>
        </p:txBody>
      </p:sp>
      <p:sp>
        <p:nvSpPr>
          <p:cNvPr id="21" name="TextBox 11">
            <a:extLst>
              <a:ext uri="{FF2B5EF4-FFF2-40B4-BE49-F238E27FC236}">
                <a16:creationId xmlns:a16="http://schemas.microsoft.com/office/drawing/2014/main" id="{B882D336-061C-42CA-BFBF-C02D6BDD2F7F}"/>
              </a:ext>
            </a:extLst>
          </p:cNvPr>
          <p:cNvSpPr txBox="1"/>
          <p:nvPr/>
        </p:nvSpPr>
        <p:spPr>
          <a:xfrm>
            <a:off x="20744167" y="10207981"/>
            <a:ext cx="2891817" cy="523220"/>
          </a:xfrm>
          <a:prstGeom prst="rect">
            <a:avLst/>
          </a:prstGeom>
          <a:noFill/>
        </p:spPr>
        <p:txBody>
          <a:bodyPr wrap="none" rtlCol="0">
            <a:spAutoFit/>
          </a:bodyPr>
          <a:lstStyle/>
          <a:p>
            <a:pPr algn="ctr"/>
            <a:r>
              <a:rPr lang="en-US" sz="2800">
                <a:solidFill>
                  <a:srgbClr val="000000"/>
                </a:solidFill>
                <a:latin typeface="+mj-lt"/>
                <a:ea typeface="Montserrat" charset="0"/>
                <a:cs typeface="Montserrat" charset="0"/>
              </a:rPr>
              <a:t>OVERALL SCORE</a:t>
            </a:r>
          </a:p>
        </p:txBody>
      </p:sp>
      <p:graphicFrame>
        <p:nvGraphicFramePr>
          <p:cNvPr id="26" name="Chart">
            <a:extLst>
              <a:ext uri="{FF2B5EF4-FFF2-40B4-BE49-F238E27FC236}">
                <a16:creationId xmlns:a16="http://schemas.microsoft.com/office/drawing/2014/main" id="{05949D0B-8EA9-4CDB-81A9-C1A817590B55}"/>
              </a:ext>
            </a:extLst>
          </p:cNvPr>
          <p:cNvGraphicFramePr>
            <a:graphicFrameLocks noGrp="1"/>
          </p:cNvGraphicFramePr>
          <p:nvPr>
            <p:extLst>
              <p:ext uri="{D42A27DB-BD31-4B8C-83A1-F6EECF244321}">
                <p14:modId xmlns:p14="http://schemas.microsoft.com/office/powerpoint/2010/main" val="4172355800"/>
              </p:ext>
            </p:extLst>
          </p:nvPr>
        </p:nvGraphicFramePr>
        <p:xfrm>
          <a:off x="1633443" y="5047622"/>
          <a:ext cx="12067472" cy="70485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22812710"/>
      </p:ext>
    </p:extLst>
  </p:cSld>
  <p:clrMapOvr>
    <a:masterClrMapping/>
  </p:clrMapOvr>
</p:sld>
</file>

<file path=ppt/theme/theme1.xml><?xml version="1.0" encoding="utf-8"?>
<a:theme xmlns:a="http://schemas.openxmlformats.org/drawingml/2006/main" name="Default Theme">
  <a:themeElements>
    <a:clrScheme name="Mukautettu 1">
      <a:dk1>
        <a:srgbClr val="7F7F7F"/>
      </a:dk1>
      <a:lt1>
        <a:srgbClr val="FFFFFF"/>
      </a:lt1>
      <a:dk2>
        <a:srgbClr val="000000"/>
      </a:dk2>
      <a:lt2>
        <a:srgbClr val="FFFFFF"/>
      </a:lt2>
      <a:accent1>
        <a:srgbClr val="000000"/>
      </a:accent1>
      <a:accent2>
        <a:srgbClr val="286EF0"/>
      </a:accent2>
      <a:accent3>
        <a:srgbClr val="000000"/>
      </a:accent3>
      <a:accent4>
        <a:srgbClr val="91969B"/>
      </a:accent4>
      <a:accent5>
        <a:srgbClr val="4B5050"/>
      </a:accent5>
      <a:accent6>
        <a:srgbClr val="91969B"/>
      </a:accent6>
      <a:hlink>
        <a:srgbClr val="4B5050"/>
      </a:hlink>
      <a:folHlink>
        <a:srgbClr val="286EF0"/>
      </a:folHlink>
    </a:clrScheme>
    <a:fontScheme name="OMNIGYM">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BB3455582DABB468C7373E245C496DB" ma:contentTypeVersion="14" ma:contentTypeDescription="Create a new document." ma:contentTypeScope="" ma:versionID="44ceccb571f9966d961899995088f960">
  <xsd:schema xmlns:xsd="http://www.w3.org/2001/XMLSchema" xmlns:xs="http://www.w3.org/2001/XMLSchema" xmlns:p="http://schemas.microsoft.com/office/2006/metadata/properties" xmlns:ns2="63a4c085-d6a8-4133-8f8b-4f545681a2a0" xmlns:ns3="7d4aa57a-7f55-42ce-b264-14a8a2e7eb6e" targetNamespace="http://schemas.microsoft.com/office/2006/metadata/properties" ma:root="true" ma:fieldsID="f9c26f4177504ffc5b86a9b03790693a" ns2:_="" ns3:_="">
    <xsd:import namespace="63a4c085-d6a8-4133-8f8b-4f545681a2a0"/>
    <xsd:import namespace="7d4aa57a-7f55-42ce-b264-14a8a2e7eb6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3:SharedWithUsers" minOccurs="0"/>
                <xsd:element ref="ns3:SharedWithDetail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a4c085-d6a8-4133-8f8b-4f545681a2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0664183-2f2f-4361-afe2-cc40f8e2fc83"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4aa57a-7f55-42ce-b264-14a8a2e7eb6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fb28904b-458a-4210-85a1-e7a09776b366}" ma:internalName="TaxCatchAll" ma:showField="CatchAllData" ma:web="7d4aa57a-7f55-42ce-b264-14a8a2e7eb6e">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d4aa57a-7f55-42ce-b264-14a8a2e7eb6e" xsi:nil="true"/>
    <lcf76f155ced4ddcb4097134ff3c332f xmlns="63a4c085-d6a8-4133-8f8b-4f545681a2a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11F0D12-19EE-431E-A152-7E71DD03E32F}">
  <ds:schemaRefs>
    <ds:schemaRef ds:uri="http://schemas.microsoft.com/sharepoint/v3/contenttype/forms"/>
  </ds:schemaRefs>
</ds:datastoreItem>
</file>

<file path=customXml/itemProps2.xml><?xml version="1.0" encoding="utf-8"?>
<ds:datastoreItem xmlns:ds="http://schemas.openxmlformats.org/officeDocument/2006/customXml" ds:itemID="{4969A299-39C6-45F7-8C4D-3771720307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a4c085-d6a8-4133-8f8b-4f545681a2a0"/>
    <ds:schemaRef ds:uri="7d4aa57a-7f55-42ce-b264-14a8a2e7eb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4DDA6EB-8127-4631-A305-D0755CB8C28F}">
  <ds:schemaRefs>
    <ds:schemaRef ds:uri="http://schemas.microsoft.com/office/2006/metadata/properties"/>
    <ds:schemaRef ds:uri="http://schemas.microsoft.com/office/infopath/2007/PartnerControls"/>
    <ds:schemaRef ds:uri="7d4aa57a-7f55-42ce-b264-14a8a2e7eb6e"/>
    <ds:schemaRef ds:uri="63a4c085-d6a8-4133-8f8b-4f545681a2a0"/>
  </ds:schemaRefs>
</ds:datastoreItem>
</file>

<file path=docProps/app.xml><?xml version="1.0" encoding="utf-8"?>
<Properties xmlns="http://schemas.openxmlformats.org/officeDocument/2006/extended-properties" xmlns:vt="http://schemas.openxmlformats.org/officeDocument/2006/docPropsVTypes">
  <Template/>
  <TotalTime>96452</TotalTime>
  <Words>2045</Words>
  <Application>Microsoft Office PowerPoint</Application>
  <PresentationFormat>Custom</PresentationFormat>
  <Paragraphs>272</Paragraphs>
  <Slides>41</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Corbel</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subject/>
  <dc:creator>Minna Dementjeff</dc:creator>
  <cp:keywords/>
  <dc:description/>
  <cp:lastModifiedBy>Janis Ozols</cp:lastModifiedBy>
  <cp:revision>7057</cp:revision>
  <dcterms:created xsi:type="dcterms:W3CDTF">2014-11-12T21:47:38Z</dcterms:created>
  <dcterms:modified xsi:type="dcterms:W3CDTF">2024-03-05T14:22:44Z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0x010100ABB3455582DABB468C7373E245C496DB</vt:lpwstr>
  </property>
</Properties>
</file>